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58" r:id="rId6"/>
    <p:sldId id="301" r:id="rId7"/>
    <p:sldId id="302" r:id="rId8"/>
    <p:sldId id="277" r:id="rId9"/>
    <p:sldId id="303" r:id="rId10"/>
    <p:sldId id="297" r:id="rId11"/>
    <p:sldId id="298" r:id="rId12"/>
    <p:sldId id="293" r:id="rId13"/>
    <p:sldId id="299" r:id="rId14"/>
    <p:sldId id="304" r:id="rId15"/>
    <p:sldId id="306" r:id="rId16"/>
    <p:sldId id="305" r:id="rId17"/>
    <p:sldId id="300" r:id="rId18"/>
    <p:sldId id="294" r:id="rId19"/>
    <p:sldId id="296" r:id="rId20"/>
    <p:sldId id="295" r:id="rId21"/>
    <p:sldId id="307" r:id="rId22"/>
    <p:sldId id="308" r:id="rId23"/>
    <p:sldId id="310" r:id="rId24"/>
    <p:sldId id="309" r:id="rId25"/>
    <p:sldId id="291"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5C4918-FC6F-4BC9-A367-333FFD475070}" v="12" dt="2024-03-27T15:45:58.090"/>
    <p1510:client id="{FE604DC8-8CB3-4D4D-9A1C-CFEB461D2954}" v="8" dt="2024-03-26T16:31:16.434"/>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3204" autoAdjust="0"/>
  </p:normalViewPr>
  <p:slideViewPr>
    <p:cSldViewPr snapToGrid="0">
      <p:cViewPr varScale="1">
        <p:scale>
          <a:sx n="86" d="100"/>
          <a:sy n="86" d="100"/>
        </p:scale>
        <p:origin x="892" y="6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Zam" userId="c3a78dac3a4f979d" providerId="LiveId" clId="{965C4918-FC6F-4BC9-A367-333FFD475070}"/>
    <pc:docChg chg="undo custSel modSld">
      <pc:chgData name="Matt Zam" userId="c3a78dac3a4f979d" providerId="LiveId" clId="{965C4918-FC6F-4BC9-A367-333FFD475070}" dt="2024-03-27T16:00:05.704" v="1086" actId="20577"/>
      <pc:docMkLst>
        <pc:docMk/>
      </pc:docMkLst>
      <pc:sldChg chg="modSp mod">
        <pc:chgData name="Matt Zam" userId="c3a78dac3a4f979d" providerId="LiveId" clId="{965C4918-FC6F-4BC9-A367-333FFD475070}" dt="2024-03-27T15:44:58.001" v="765" actId="2"/>
        <pc:sldMkLst>
          <pc:docMk/>
          <pc:sldMk cId="2243494996" sldId="277"/>
        </pc:sldMkLst>
        <pc:spChg chg="mod">
          <ac:chgData name="Matt Zam" userId="c3a78dac3a4f979d" providerId="LiveId" clId="{965C4918-FC6F-4BC9-A367-333FFD475070}" dt="2024-03-27T15:44:58.001" v="765" actId="2"/>
          <ac:spMkLst>
            <pc:docMk/>
            <pc:sldMk cId="2243494996" sldId="277"/>
            <ac:spMk id="3" creationId="{35E3EA69-4E0E-41BD-8095-A124225A2647}"/>
          </ac:spMkLst>
        </pc:spChg>
      </pc:sldChg>
      <pc:sldChg chg="modSp mod">
        <pc:chgData name="Matt Zam" userId="c3a78dac3a4f979d" providerId="LiveId" clId="{965C4918-FC6F-4BC9-A367-333FFD475070}" dt="2024-03-27T15:46:58.180" v="815" actId="20577"/>
        <pc:sldMkLst>
          <pc:docMk/>
          <pc:sldMk cId="3276786422" sldId="294"/>
        </pc:sldMkLst>
        <pc:spChg chg="mod">
          <ac:chgData name="Matt Zam" userId="c3a78dac3a4f979d" providerId="LiveId" clId="{965C4918-FC6F-4BC9-A367-333FFD475070}" dt="2024-03-27T15:46:58.180" v="815" actId="20577"/>
          <ac:spMkLst>
            <pc:docMk/>
            <pc:sldMk cId="3276786422" sldId="294"/>
            <ac:spMk id="2" creationId="{C1B8B729-CE7B-12B6-FBAC-1B8D5DAD3FC3}"/>
          </ac:spMkLst>
        </pc:spChg>
      </pc:sldChg>
      <pc:sldChg chg="modSp mod">
        <pc:chgData name="Matt Zam" userId="c3a78dac3a4f979d" providerId="LiveId" clId="{965C4918-FC6F-4BC9-A367-333FFD475070}" dt="2024-03-27T15:47:07.293" v="821" actId="20577"/>
        <pc:sldMkLst>
          <pc:docMk/>
          <pc:sldMk cId="2182804034" sldId="295"/>
        </pc:sldMkLst>
        <pc:spChg chg="mod">
          <ac:chgData name="Matt Zam" userId="c3a78dac3a4f979d" providerId="LiveId" clId="{965C4918-FC6F-4BC9-A367-333FFD475070}" dt="2024-03-27T15:47:07.293" v="821" actId="20577"/>
          <ac:spMkLst>
            <pc:docMk/>
            <pc:sldMk cId="2182804034" sldId="295"/>
            <ac:spMk id="2" creationId="{C1B8B729-CE7B-12B6-FBAC-1B8D5DAD3FC3}"/>
          </ac:spMkLst>
        </pc:spChg>
        <pc:spChg chg="mod">
          <ac:chgData name="Matt Zam" userId="c3a78dac3a4f979d" providerId="LiveId" clId="{965C4918-FC6F-4BC9-A367-333FFD475070}" dt="2024-03-27T15:45:52.239" v="783" actId="2"/>
          <ac:spMkLst>
            <pc:docMk/>
            <pc:sldMk cId="2182804034" sldId="295"/>
            <ac:spMk id="4" creationId="{56D4473B-58A2-C8A5-9FFB-F5CEEA04D049}"/>
          </ac:spMkLst>
        </pc:spChg>
      </pc:sldChg>
      <pc:sldChg chg="modSp mod">
        <pc:chgData name="Matt Zam" userId="c3a78dac3a4f979d" providerId="LiveId" clId="{965C4918-FC6F-4BC9-A367-333FFD475070}" dt="2024-03-27T15:47:03.154" v="817" actId="20577"/>
        <pc:sldMkLst>
          <pc:docMk/>
          <pc:sldMk cId="3363187693" sldId="296"/>
        </pc:sldMkLst>
        <pc:spChg chg="mod">
          <ac:chgData name="Matt Zam" userId="c3a78dac3a4f979d" providerId="LiveId" clId="{965C4918-FC6F-4BC9-A367-333FFD475070}" dt="2024-03-27T15:47:03.154" v="817" actId="20577"/>
          <ac:spMkLst>
            <pc:docMk/>
            <pc:sldMk cId="3363187693" sldId="296"/>
            <ac:spMk id="4" creationId="{3D4B86D5-C170-2BA2-C2CF-4812F7579CFD}"/>
          </ac:spMkLst>
        </pc:spChg>
      </pc:sldChg>
      <pc:sldChg chg="modSp mod">
        <pc:chgData name="Matt Zam" userId="c3a78dac3a4f979d" providerId="LiveId" clId="{965C4918-FC6F-4BC9-A367-333FFD475070}" dt="2024-03-27T15:55:56.616" v="917" actId="20577"/>
        <pc:sldMkLst>
          <pc:docMk/>
          <pc:sldMk cId="1561421859" sldId="297"/>
        </pc:sldMkLst>
        <pc:spChg chg="mod">
          <ac:chgData name="Matt Zam" userId="c3a78dac3a4f979d" providerId="LiveId" clId="{965C4918-FC6F-4BC9-A367-333FFD475070}" dt="2024-03-27T15:55:56.616" v="917" actId="20577"/>
          <ac:spMkLst>
            <pc:docMk/>
            <pc:sldMk cId="1561421859" sldId="297"/>
            <ac:spMk id="4" creationId="{466D5637-6B72-90D1-8437-91E657F8685B}"/>
          </ac:spMkLst>
        </pc:spChg>
      </pc:sldChg>
      <pc:sldChg chg="modSp mod">
        <pc:chgData name="Matt Zam" userId="c3a78dac3a4f979d" providerId="LiveId" clId="{965C4918-FC6F-4BC9-A367-333FFD475070}" dt="2024-03-27T15:57:37.828" v="1021" actId="20577"/>
        <pc:sldMkLst>
          <pc:docMk/>
          <pc:sldMk cId="1066644625" sldId="298"/>
        </pc:sldMkLst>
        <pc:spChg chg="mod">
          <ac:chgData name="Matt Zam" userId="c3a78dac3a4f979d" providerId="LiveId" clId="{965C4918-FC6F-4BC9-A367-333FFD475070}" dt="2024-03-27T15:57:37.828" v="1021" actId="20577"/>
          <ac:spMkLst>
            <pc:docMk/>
            <pc:sldMk cId="1066644625" sldId="298"/>
            <ac:spMk id="4" creationId="{32B455FE-BC71-0A85-200B-3EBFA17DC434}"/>
          </ac:spMkLst>
        </pc:spChg>
      </pc:sldChg>
      <pc:sldChg chg="modSp mod">
        <pc:chgData name="Matt Zam" userId="c3a78dac3a4f979d" providerId="LiveId" clId="{965C4918-FC6F-4BC9-A367-333FFD475070}" dt="2024-03-27T15:46:53.562" v="811" actId="20577"/>
        <pc:sldMkLst>
          <pc:docMk/>
          <pc:sldMk cId="84700783" sldId="300"/>
        </pc:sldMkLst>
        <pc:spChg chg="mod">
          <ac:chgData name="Matt Zam" userId="c3a78dac3a4f979d" providerId="LiveId" clId="{965C4918-FC6F-4BC9-A367-333FFD475070}" dt="2024-03-27T15:46:53.562" v="811" actId="20577"/>
          <ac:spMkLst>
            <pc:docMk/>
            <pc:sldMk cId="84700783" sldId="300"/>
            <ac:spMk id="3" creationId="{8C415E8F-A486-FD2E-EEE2-6A128734EB75}"/>
          </ac:spMkLst>
        </pc:spChg>
      </pc:sldChg>
      <pc:sldChg chg="modSp mod">
        <pc:chgData name="Matt Zam" userId="c3a78dac3a4f979d" providerId="LiveId" clId="{965C4918-FC6F-4BC9-A367-333FFD475070}" dt="2024-03-27T15:46:32.865" v="797" actId="20577"/>
        <pc:sldMkLst>
          <pc:docMk/>
          <pc:sldMk cId="997358947" sldId="301"/>
        </pc:sldMkLst>
        <pc:spChg chg="mod">
          <ac:chgData name="Matt Zam" userId="c3a78dac3a4f979d" providerId="LiveId" clId="{965C4918-FC6F-4BC9-A367-333FFD475070}" dt="2024-03-27T15:46:32.865" v="797" actId="20577"/>
          <ac:spMkLst>
            <pc:docMk/>
            <pc:sldMk cId="997358947" sldId="301"/>
            <ac:spMk id="4" creationId="{6EF071BC-6326-D4B7-273A-1495FA3F0578}"/>
          </ac:spMkLst>
        </pc:spChg>
      </pc:sldChg>
      <pc:sldChg chg="modSp mod">
        <pc:chgData name="Matt Zam" userId="c3a78dac3a4f979d" providerId="LiveId" clId="{965C4918-FC6F-4BC9-A367-333FFD475070}" dt="2024-03-27T15:51:28.940" v="855" actId="20577"/>
        <pc:sldMkLst>
          <pc:docMk/>
          <pc:sldMk cId="3827047329" sldId="302"/>
        </pc:sldMkLst>
        <pc:spChg chg="mod">
          <ac:chgData name="Matt Zam" userId="c3a78dac3a4f979d" providerId="LiveId" clId="{965C4918-FC6F-4BC9-A367-333FFD475070}" dt="2024-03-27T15:51:28.940" v="855" actId="20577"/>
          <ac:spMkLst>
            <pc:docMk/>
            <pc:sldMk cId="3827047329" sldId="302"/>
            <ac:spMk id="4" creationId="{6AE90B45-BAA4-3276-9F04-85E573EEDBE7}"/>
          </ac:spMkLst>
        </pc:spChg>
      </pc:sldChg>
      <pc:sldChg chg="modSp mod">
        <pc:chgData name="Matt Zam" userId="c3a78dac3a4f979d" providerId="LiveId" clId="{965C4918-FC6F-4BC9-A367-333FFD475070}" dt="2024-03-27T16:00:05.704" v="1086" actId="20577"/>
        <pc:sldMkLst>
          <pc:docMk/>
          <pc:sldMk cId="2079762581" sldId="304"/>
        </pc:sldMkLst>
        <pc:spChg chg="mod">
          <ac:chgData name="Matt Zam" userId="c3a78dac3a4f979d" providerId="LiveId" clId="{965C4918-FC6F-4BC9-A367-333FFD475070}" dt="2024-03-27T16:00:05.704" v="1086" actId="20577"/>
          <ac:spMkLst>
            <pc:docMk/>
            <pc:sldMk cId="2079762581" sldId="304"/>
            <ac:spMk id="4" creationId="{15E136B0-2C19-099E-A8C5-8A03D4EE775A}"/>
          </ac:spMkLst>
        </pc:spChg>
      </pc:sldChg>
      <pc:sldChg chg="modSp mod">
        <pc:chgData name="Matt Zam" userId="c3a78dac3a4f979d" providerId="LiveId" clId="{965C4918-FC6F-4BC9-A367-333FFD475070}" dt="2024-03-27T00:41:46.880" v="4" actId="20577"/>
        <pc:sldMkLst>
          <pc:docMk/>
          <pc:sldMk cId="1606374259" sldId="305"/>
        </pc:sldMkLst>
        <pc:spChg chg="mod">
          <ac:chgData name="Matt Zam" userId="c3a78dac3a4f979d" providerId="LiveId" clId="{965C4918-FC6F-4BC9-A367-333FFD475070}" dt="2024-03-27T00:41:46.880" v="4" actId="20577"/>
          <ac:spMkLst>
            <pc:docMk/>
            <pc:sldMk cId="1606374259" sldId="305"/>
            <ac:spMk id="4" creationId="{7D249ED4-104D-A1CD-5163-F0911E60DEFF}"/>
          </ac:spMkLst>
        </pc:spChg>
      </pc:sldChg>
      <pc:sldChg chg="modSp mod">
        <pc:chgData name="Matt Zam" userId="c3a78dac3a4f979d" providerId="LiveId" clId="{965C4918-FC6F-4BC9-A367-333FFD475070}" dt="2024-03-27T15:46:19.700" v="795" actId="20577"/>
        <pc:sldMkLst>
          <pc:docMk/>
          <pc:sldMk cId="1863018084" sldId="309"/>
        </pc:sldMkLst>
        <pc:spChg chg="mod">
          <ac:chgData name="Matt Zam" userId="c3a78dac3a4f979d" providerId="LiveId" clId="{965C4918-FC6F-4BC9-A367-333FFD475070}" dt="2024-03-27T15:46:19.700" v="795" actId="20577"/>
          <ac:spMkLst>
            <pc:docMk/>
            <pc:sldMk cId="1863018084" sldId="309"/>
            <ac:spMk id="4" creationId="{7AC6ECE7-9FF2-500D-84AD-AA8DC8EC1BC2}"/>
          </ac:spMkLst>
        </pc:spChg>
      </pc:sldChg>
      <pc:sldChg chg="modSp mod">
        <pc:chgData name="Matt Zam" userId="c3a78dac3a4f979d" providerId="LiveId" clId="{965C4918-FC6F-4BC9-A367-333FFD475070}" dt="2024-03-27T15:47:21.544" v="823" actId="20577"/>
        <pc:sldMkLst>
          <pc:docMk/>
          <pc:sldMk cId="632866287" sldId="310"/>
        </pc:sldMkLst>
        <pc:spChg chg="mod">
          <ac:chgData name="Matt Zam" userId="c3a78dac3a4f979d" providerId="LiveId" clId="{965C4918-FC6F-4BC9-A367-333FFD475070}" dt="2024-03-27T15:47:21.544" v="823" actId="20577"/>
          <ac:spMkLst>
            <pc:docMk/>
            <pc:sldMk cId="632866287" sldId="310"/>
            <ac:spMk id="2" creationId="{30F3582F-8BD1-7753-49A4-A22409865170}"/>
          </ac:spMkLst>
        </pc:spChg>
        <pc:spChg chg="mod">
          <ac:chgData name="Matt Zam" userId="c3a78dac3a4f979d" providerId="LiveId" clId="{965C4918-FC6F-4BC9-A367-333FFD475070}" dt="2024-03-27T15:46:03.407" v="785" actId="2"/>
          <ac:spMkLst>
            <pc:docMk/>
            <pc:sldMk cId="632866287" sldId="310"/>
            <ac:spMk id="4" creationId="{EC399431-C7B5-209A-7007-906B41B6072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3/27/2024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none"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none"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dirty="0"/>
              <a:t>12/11/2023</a:t>
            </a:r>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none"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12/11/2023</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Presentation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none"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dirty="0"/>
              <a:t>12/11/2023</a:t>
            </a:r>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none"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none"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dirty="0"/>
              <a:t>Presentation title</a:t>
            </a:r>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dirty="0"/>
              <a:t>12/11/2023</a:t>
            </a:r>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none"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none"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none"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dirty="0"/>
              <a:t>12/11/2023</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Presentation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none"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dirty="0"/>
              <a:t>12/11/2023</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Presentation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733308"/>
          </a:xfrm>
        </p:spPr>
        <p:txBody>
          <a:bodyPr anchor="t" anchorCtr="0"/>
          <a:lstStyle>
            <a:lvl1pPr>
              <a:defRPr cap="none"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dirty="0"/>
              <a:t>12/11/2023</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Presentation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1842550"/>
            <a:ext cx="9389288" cy="425345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none"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dirty="0"/>
              <a:t>12/11/2023</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dirty="0"/>
              <a:t>Presentation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none"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dirty="0"/>
              <a:t>12/11/2023</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dirty="0"/>
              <a:t>Presentation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12/11/2023</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ltdrdata/ComfyUI-Manager"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MoCoMakers/Comfy-UI-workflows/tree/master/brokenWorkFlowDemo"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oCoMakers/Comfy-UI-workflows/tree/master/brokenWorkFlowDemo"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bmaltais/kohya_ss"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civitai.com/articles/506/kohyass-webui-dataset-preparation-beginners-guide"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github.com/MoCoMakers/Comfy-UI-workflows"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bmaltais/kohya_s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huggingface.co/spaces/multimodalart/stable-cascade"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civitai.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omfyanonymous/ComfyUI" TargetMode="External"/><Relationship Id="rId2" Type="http://schemas.openxmlformats.org/officeDocument/2006/relationships/hyperlink" Target="https://developer.nvidia.com/cuda-11-8-0-download-archive" TargetMode="Externa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hyperlink" Target="https://pytorch.org/get-started/locally/" TargetMode="External"/><Relationship Id="rId4" Type="http://schemas.openxmlformats.org/officeDocument/2006/relationships/hyperlink" Target="https://www.anaconda.com/downloa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762001" y="896112"/>
            <a:ext cx="6589150" cy="1988706"/>
          </a:xfrm>
        </p:spPr>
        <p:txBody>
          <a:bodyPr anchor="t">
            <a:normAutofit fontScale="90000"/>
          </a:bodyPr>
          <a:lstStyle/>
          <a:p>
            <a:r>
              <a:rPr lang="en-US" cap="none" dirty="0"/>
              <a:t>Comfy UI - </a:t>
            </a:r>
            <a:r>
              <a:rPr lang="en-US" b="1" dirty="0"/>
              <a:t>Node Place Like Home</a:t>
            </a:r>
            <a:br>
              <a:rPr lang="en-US" b="1" dirty="0"/>
            </a:br>
            <a:r>
              <a:rPr lang="en-US" sz="2700" b="1" dirty="0"/>
              <a:t>Crafting AI Art with Comfy UI</a:t>
            </a:r>
            <a:br>
              <a:rPr lang="en-US" b="1" dirty="0"/>
            </a:br>
            <a:br>
              <a:rPr lang="en-US" b="1" dirty="0"/>
            </a:br>
            <a:r>
              <a:rPr lang="en-US" cap="none" dirty="0"/>
              <a:t> </a:t>
            </a:r>
          </a:p>
        </p:txBody>
      </p:sp>
      <p:sp>
        <p:nvSpPr>
          <p:cNvPr id="15" name="Slide Number Placeholder 2">
            <a:extLst>
              <a:ext uri="{FF2B5EF4-FFF2-40B4-BE49-F238E27FC236}">
                <a16:creationId xmlns:a16="http://schemas.microsoft.com/office/drawing/2014/main" id="{33014437-4E35-3DEC-2052-29580A34DE8A}"/>
              </a:ext>
            </a:extLst>
          </p:cNvPr>
          <p:cNvSpPr>
            <a:spLocks noGrp="1"/>
          </p:cNvSpPr>
          <p:nvPr>
            <p:ph type="sldNum" sz="quarter" idx="12"/>
          </p:nvPr>
        </p:nvSpPr>
        <p:spPr>
          <a:xfrm>
            <a:off x="11274091" y="6355080"/>
            <a:ext cx="457200" cy="365125"/>
          </a:xfrm>
        </p:spPr>
        <p:txBody>
          <a:bodyPr/>
          <a:lstStyle/>
          <a:p>
            <a:pPr>
              <a:spcAft>
                <a:spcPts val="600"/>
              </a:spcAft>
            </a:pPr>
            <a:fld id="{B5CEABB6-07DC-46E8-9B57-56EC44A396E5}" type="slidenum">
              <a:rPr lang="en-US" smtClean="0"/>
              <a:pPr>
                <a:spcAft>
                  <a:spcPts val="600"/>
                </a:spcAft>
              </a:pPr>
              <a:t>1</a:t>
            </a:fld>
            <a:endParaRPr lang="en-US" dirty="0"/>
          </a:p>
        </p:txBody>
      </p:sp>
      <p:sp>
        <p:nvSpPr>
          <p:cNvPr id="16" name="Content Placeholder 3">
            <a:extLst>
              <a:ext uri="{FF2B5EF4-FFF2-40B4-BE49-F238E27FC236}">
                <a16:creationId xmlns:a16="http://schemas.microsoft.com/office/drawing/2014/main" id="{A624E7B4-61EC-7086-9FD0-30D20ACBDECE}"/>
              </a:ext>
            </a:extLst>
          </p:cNvPr>
          <p:cNvSpPr>
            <a:spLocks noGrp="1"/>
          </p:cNvSpPr>
          <p:nvPr>
            <p:ph sz="half" idx="14"/>
          </p:nvPr>
        </p:nvSpPr>
        <p:spPr>
          <a:xfrm>
            <a:off x="762001" y="3058886"/>
            <a:ext cx="6597372" cy="3296194"/>
          </a:xfrm>
        </p:spPr>
        <p:txBody>
          <a:bodyPr/>
          <a:lstStyle/>
          <a:p>
            <a:r>
              <a:rPr lang="en-US" dirty="0"/>
              <a:t>By Matthew Zamora </a:t>
            </a:r>
            <a:br>
              <a:rPr lang="en-US" dirty="0"/>
            </a:br>
            <a:r>
              <a:rPr lang="en-US" dirty="0"/>
              <a:t>for Bethesda Data Science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BB2C-6DE0-DD4B-A9D8-AD0CE0313E05}"/>
              </a:ext>
            </a:extLst>
          </p:cNvPr>
          <p:cNvSpPr>
            <a:spLocks noGrp="1"/>
          </p:cNvSpPr>
          <p:nvPr>
            <p:ph type="title"/>
          </p:nvPr>
        </p:nvSpPr>
        <p:spPr/>
        <p:txBody>
          <a:bodyPr/>
          <a:lstStyle/>
          <a:p>
            <a:r>
              <a:rPr lang="en-US" dirty="0"/>
              <a:t>Gotchas Maintenance</a:t>
            </a:r>
          </a:p>
        </p:txBody>
      </p:sp>
      <p:sp>
        <p:nvSpPr>
          <p:cNvPr id="3" name="Slide Number Placeholder 2">
            <a:extLst>
              <a:ext uri="{FF2B5EF4-FFF2-40B4-BE49-F238E27FC236}">
                <a16:creationId xmlns:a16="http://schemas.microsoft.com/office/drawing/2014/main" id="{A752D41D-DF5D-4AF5-93C7-935A13078934}"/>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4" name="Content Placeholder 3">
            <a:extLst>
              <a:ext uri="{FF2B5EF4-FFF2-40B4-BE49-F238E27FC236}">
                <a16:creationId xmlns:a16="http://schemas.microsoft.com/office/drawing/2014/main" id="{77E37DA6-6D21-E14E-F00A-DF7F0BD89AC0}"/>
              </a:ext>
            </a:extLst>
          </p:cNvPr>
          <p:cNvSpPr>
            <a:spLocks noGrp="1"/>
          </p:cNvSpPr>
          <p:nvPr>
            <p:ph sz="half" idx="14"/>
          </p:nvPr>
        </p:nvSpPr>
        <p:spPr/>
        <p:txBody>
          <a:bodyPr/>
          <a:lstStyle/>
          <a:p>
            <a:pPr marL="285750" indent="-285750">
              <a:buFont typeface="Arial" panose="020B0604020202020204" pitchFamily="34" charset="0"/>
              <a:buChar char="•"/>
            </a:pPr>
            <a:r>
              <a:rPr lang="en-US" sz="1800" kern="100" dirty="0">
                <a:effectLst/>
                <a:latin typeface="Aptos"/>
                <a:ea typeface="Aptos"/>
                <a:cs typeface="Times New Roman" panose="02020603050405020304" pitchFamily="18" charset="0"/>
              </a:rPr>
              <a:t>Download ComfyUI (and generally speaking, other packages) from git – don’t do a direct download or .zip file</a:t>
            </a:r>
          </a:p>
          <a:p>
            <a:pPr marL="742950" lvl="1" indent="-285750"/>
            <a:r>
              <a:rPr lang="en-US" kern="100" dirty="0">
                <a:latin typeface="Aptos"/>
                <a:ea typeface="Aptos"/>
                <a:cs typeface="Times New Roman" panose="02020603050405020304" pitchFamily="18" charset="0"/>
              </a:rPr>
              <a:t>Git will be how you want to update your ComfyUI version</a:t>
            </a:r>
          </a:p>
          <a:p>
            <a:pPr marL="742950" lvl="1" indent="-285750"/>
            <a:r>
              <a:rPr lang="en-US" sz="1800" kern="100" dirty="0">
                <a:effectLst/>
                <a:latin typeface="Aptos"/>
                <a:ea typeface="Aptos"/>
                <a:cs typeface="Times New Roman" panose="02020603050405020304" pitchFamily="18" charset="0"/>
              </a:rPr>
              <a:t>You need to update ComfyUI every 2 months or so or things (new node types) start to break. Don’t download it manually because you need to preserve files you placed in various subdirectories.</a:t>
            </a:r>
          </a:p>
          <a:p>
            <a:pPr marL="285750" indent="-285750">
              <a:buFont typeface="Arial" panose="020B0604020202020204" pitchFamily="34" charset="0"/>
              <a:buChar char="•"/>
            </a:pPr>
            <a:r>
              <a:rPr lang="en-US" kern="100" dirty="0">
                <a:latin typeface="Aptos"/>
                <a:ea typeface="Aptos"/>
                <a:cs typeface="Times New Roman" panose="02020603050405020304" pitchFamily="18" charset="0"/>
              </a:rPr>
              <a:t>Keep all modules and Comfy UI updated. Use the “ComfyUI-Manager” module to update and install all other modules</a:t>
            </a:r>
          </a:p>
        </p:txBody>
      </p:sp>
    </p:spTree>
    <p:extLst>
      <p:ext uri="{BB962C8B-B14F-4D97-AF65-F5344CB8AC3E}">
        <p14:creationId xmlns:p14="http://schemas.microsoft.com/office/powerpoint/2010/main" val="4091448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88284-E725-728B-92BD-D2F3C40E7225}"/>
              </a:ext>
            </a:extLst>
          </p:cNvPr>
          <p:cNvSpPr>
            <a:spLocks noGrp="1"/>
          </p:cNvSpPr>
          <p:nvPr>
            <p:ph type="title"/>
          </p:nvPr>
        </p:nvSpPr>
        <p:spPr/>
        <p:txBody>
          <a:bodyPr/>
          <a:lstStyle/>
          <a:p>
            <a:r>
              <a:rPr lang="en-US" dirty="0"/>
              <a:t>You Need ComfyUI-Manger for Sanity</a:t>
            </a:r>
          </a:p>
        </p:txBody>
      </p:sp>
      <p:sp>
        <p:nvSpPr>
          <p:cNvPr id="3" name="Slide Number Placeholder 2">
            <a:extLst>
              <a:ext uri="{FF2B5EF4-FFF2-40B4-BE49-F238E27FC236}">
                <a16:creationId xmlns:a16="http://schemas.microsoft.com/office/drawing/2014/main" id="{63BF4AC9-291E-2C92-8680-075CAF398AFB}"/>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4" name="Content Placeholder 3">
            <a:extLst>
              <a:ext uri="{FF2B5EF4-FFF2-40B4-BE49-F238E27FC236}">
                <a16:creationId xmlns:a16="http://schemas.microsoft.com/office/drawing/2014/main" id="{15E136B0-2C19-099E-A8C5-8A03D4EE775A}"/>
              </a:ext>
            </a:extLst>
          </p:cNvPr>
          <p:cNvSpPr>
            <a:spLocks noGrp="1"/>
          </p:cNvSpPr>
          <p:nvPr>
            <p:ph sz="half" idx="14"/>
          </p:nvPr>
        </p:nvSpPr>
        <p:spPr/>
        <p:txBody>
          <a:bodyPr>
            <a:normAutofit/>
          </a:bodyPr>
          <a:lstStyle/>
          <a:p>
            <a:pPr marL="285750" indent="-285750">
              <a:buFont typeface="Arial" panose="020B0604020202020204" pitchFamily="34" charset="0"/>
              <a:buChar char="•"/>
            </a:pPr>
            <a:r>
              <a:rPr lang="en-US" dirty="0"/>
              <a:t>ComfyUI is an Ad Hoc Open Source Platform – third party modules are created all the time and are generally only 1-2 months behind cutting edge popular tech announcements.</a:t>
            </a:r>
          </a:p>
          <a:p>
            <a:pPr marL="285750" indent="-285750">
              <a:buFont typeface="Arial" panose="020B0604020202020204" pitchFamily="34" charset="0"/>
              <a:buChar char="•"/>
            </a:pPr>
            <a:r>
              <a:rPr lang="en-US" dirty="0"/>
              <a:t>You can download ComfyUI workflows online as .json files. But they often reference Node types that are “Missing” and will throw big red errors when you queue the run. You need to learn to troubleshoot these.  To make things easier use this module for a GUI addon that let’s you find “Missing” plugins.</a:t>
            </a:r>
          </a:p>
          <a:p>
            <a:pPr marL="742950" lvl="1" indent="-285750"/>
            <a:r>
              <a:rPr lang="en-US" dirty="0"/>
              <a:t>Follow the install directions of </a:t>
            </a:r>
            <a:r>
              <a:rPr lang="en-US" dirty="0">
                <a:hlinkClick r:id="rId2"/>
              </a:rPr>
              <a:t>https://github.com/ltdrdata/ComfyUI-Manager</a:t>
            </a:r>
            <a:endParaRPr lang="en-US" dirty="0"/>
          </a:p>
          <a:p>
            <a:pPr marL="1200150" lvl="2" indent="-285750"/>
            <a:r>
              <a:rPr lang="en-US" dirty="0"/>
              <a:t>This is the only time you need ‘manually’ place a node package in ComfyUI/custom_nodes </a:t>
            </a:r>
          </a:p>
          <a:p>
            <a:pPr marL="1657350" lvl="3" indent="-285750"/>
            <a:r>
              <a:rPr lang="en-US" dirty="0"/>
              <a:t>After this the Manager will do all that for you. In lieu of this you need to put new node types in this directory, generally by cloning from GitHub</a:t>
            </a:r>
          </a:p>
          <a:p>
            <a:pPr marL="285750" indent="-285750">
              <a:buFont typeface="Arial" panose="020B0604020202020204" pitchFamily="34" charset="0"/>
              <a:buChar char="•"/>
            </a:pPr>
            <a:r>
              <a:rPr lang="en-US" dirty="0"/>
              <a:t>You may also find missing models, checkpoints, VAE files. Copy down the names and see if you can find them on HuggingFace, CivitAI or Google.</a:t>
            </a:r>
          </a:p>
        </p:txBody>
      </p:sp>
    </p:spTree>
    <p:extLst>
      <p:ext uri="{BB962C8B-B14F-4D97-AF65-F5344CB8AC3E}">
        <p14:creationId xmlns:p14="http://schemas.microsoft.com/office/powerpoint/2010/main" val="2079762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F9C7-632A-0EC7-47A6-42761B287DD9}"/>
              </a:ext>
            </a:extLst>
          </p:cNvPr>
          <p:cNvSpPr>
            <a:spLocks noGrp="1"/>
          </p:cNvSpPr>
          <p:nvPr>
            <p:ph type="title"/>
          </p:nvPr>
        </p:nvSpPr>
        <p:spPr/>
        <p:txBody>
          <a:bodyPr>
            <a:normAutofit fontScale="90000"/>
          </a:bodyPr>
          <a:lstStyle/>
          <a:p>
            <a:r>
              <a:rPr lang="en-US" dirty="0"/>
              <a:t>The “Manger” button becomes available with ComfyUI-Manager</a:t>
            </a:r>
          </a:p>
        </p:txBody>
      </p:sp>
      <p:sp>
        <p:nvSpPr>
          <p:cNvPr id="3" name="Slide Number Placeholder 2">
            <a:extLst>
              <a:ext uri="{FF2B5EF4-FFF2-40B4-BE49-F238E27FC236}">
                <a16:creationId xmlns:a16="http://schemas.microsoft.com/office/drawing/2014/main" id="{FCCED4E3-C8E9-A6B2-B579-6003D882CFBB}"/>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6" name="Content Placeholder 5">
            <a:extLst>
              <a:ext uri="{FF2B5EF4-FFF2-40B4-BE49-F238E27FC236}">
                <a16:creationId xmlns:a16="http://schemas.microsoft.com/office/drawing/2014/main" id="{8075FD88-B014-AC20-02A1-FA9AB1439CC1}"/>
              </a:ext>
            </a:extLst>
          </p:cNvPr>
          <p:cNvPicPr>
            <a:picLocks noGrp="1" noChangeAspect="1"/>
          </p:cNvPicPr>
          <p:nvPr>
            <p:ph sz="half" idx="14"/>
          </p:nvPr>
        </p:nvPicPr>
        <p:blipFill>
          <a:blip r:embed="rId2"/>
          <a:stretch>
            <a:fillRect/>
          </a:stretch>
        </p:blipFill>
        <p:spPr>
          <a:xfrm>
            <a:off x="824006" y="2424674"/>
            <a:ext cx="8779225" cy="4252912"/>
          </a:xfrm>
        </p:spPr>
      </p:pic>
    </p:spTree>
    <p:extLst>
      <p:ext uri="{BB962C8B-B14F-4D97-AF65-F5344CB8AC3E}">
        <p14:creationId xmlns:p14="http://schemas.microsoft.com/office/powerpoint/2010/main" val="390937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F886-8CE8-46BA-D454-414C81787EF8}"/>
              </a:ext>
            </a:extLst>
          </p:cNvPr>
          <p:cNvSpPr>
            <a:spLocks noGrp="1"/>
          </p:cNvSpPr>
          <p:nvPr>
            <p:ph type="title"/>
          </p:nvPr>
        </p:nvSpPr>
        <p:spPr/>
        <p:txBody>
          <a:bodyPr/>
          <a:lstStyle/>
          <a:p>
            <a:r>
              <a:rPr lang="en-US" dirty="0"/>
              <a:t>Troubleshooting a Missing VAE</a:t>
            </a:r>
          </a:p>
        </p:txBody>
      </p:sp>
      <p:sp>
        <p:nvSpPr>
          <p:cNvPr id="3" name="Slide Number Placeholder 2">
            <a:extLst>
              <a:ext uri="{FF2B5EF4-FFF2-40B4-BE49-F238E27FC236}">
                <a16:creationId xmlns:a16="http://schemas.microsoft.com/office/drawing/2014/main" id="{95025547-BCBF-02AA-C8CF-D8DC7080815B}"/>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4" name="Content Placeholder 3">
            <a:extLst>
              <a:ext uri="{FF2B5EF4-FFF2-40B4-BE49-F238E27FC236}">
                <a16:creationId xmlns:a16="http://schemas.microsoft.com/office/drawing/2014/main" id="{7D249ED4-104D-A1CD-5163-F0911E60DEFF}"/>
              </a:ext>
            </a:extLst>
          </p:cNvPr>
          <p:cNvSpPr>
            <a:spLocks noGrp="1"/>
          </p:cNvSpPr>
          <p:nvPr>
            <p:ph sz="half" idx="14"/>
          </p:nvPr>
        </p:nvSpPr>
        <p:spPr>
          <a:xfrm>
            <a:off x="771736" y="1916891"/>
            <a:ext cx="9389288" cy="4253450"/>
          </a:xfrm>
        </p:spPr>
        <p:txBody>
          <a:bodyPr/>
          <a:lstStyle/>
          <a:p>
            <a:r>
              <a:rPr lang="en-US" dirty="0"/>
              <a:t>See Missing VAE example</a:t>
            </a:r>
            <a:br>
              <a:rPr lang="en-US" dirty="0"/>
            </a:br>
            <a:br>
              <a:rPr lang="en-US" dirty="0"/>
            </a:br>
            <a:r>
              <a:rPr lang="en-US" dirty="0">
                <a:hlinkClick r:id="rId2"/>
              </a:rPr>
              <a:t>https://github.com/MoCoMakers/Comfy-UI-workflows/tree/master/brokenWorkFlowDemo</a:t>
            </a:r>
            <a:endParaRPr lang="en-US" dirty="0"/>
          </a:p>
          <a:p>
            <a:endParaRPr lang="en-US" dirty="0"/>
          </a:p>
        </p:txBody>
      </p:sp>
    </p:spTree>
    <p:extLst>
      <p:ext uri="{BB962C8B-B14F-4D97-AF65-F5344CB8AC3E}">
        <p14:creationId xmlns:p14="http://schemas.microsoft.com/office/powerpoint/2010/main" val="1606374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9CF5-78B0-BA2C-5D5F-1BB081024A18}"/>
              </a:ext>
            </a:extLst>
          </p:cNvPr>
          <p:cNvSpPr>
            <a:spLocks noGrp="1"/>
          </p:cNvSpPr>
          <p:nvPr>
            <p:ph type="title"/>
          </p:nvPr>
        </p:nvSpPr>
        <p:spPr>
          <a:xfrm>
            <a:off x="762000" y="896112"/>
            <a:ext cx="10668000" cy="687361"/>
          </a:xfrm>
        </p:spPr>
        <p:txBody>
          <a:bodyPr>
            <a:normAutofit fontScale="90000"/>
          </a:bodyPr>
          <a:lstStyle/>
          <a:p>
            <a:r>
              <a:rPr lang="en-US" dirty="0"/>
              <a:t>Demo Sequence</a:t>
            </a:r>
          </a:p>
        </p:txBody>
      </p:sp>
      <p:sp>
        <p:nvSpPr>
          <p:cNvPr id="3" name="Text Placeholder 2">
            <a:extLst>
              <a:ext uri="{FF2B5EF4-FFF2-40B4-BE49-F238E27FC236}">
                <a16:creationId xmlns:a16="http://schemas.microsoft.com/office/drawing/2014/main" id="{8C415E8F-A486-FD2E-EEE2-6A128734EB75}"/>
              </a:ext>
            </a:extLst>
          </p:cNvPr>
          <p:cNvSpPr>
            <a:spLocks noGrp="1"/>
          </p:cNvSpPr>
          <p:nvPr>
            <p:ph type="body" sz="quarter" idx="13"/>
          </p:nvPr>
        </p:nvSpPr>
        <p:spPr>
          <a:xfrm>
            <a:off x="762000" y="1724723"/>
            <a:ext cx="10663375" cy="4430016"/>
          </a:xfrm>
        </p:spPr>
        <p:txBody>
          <a:bodyPr>
            <a:normAutofit lnSpcReduction="10000"/>
          </a:bodyPr>
          <a:lstStyle/>
          <a:p>
            <a:pPr marL="342900" indent="-342900">
              <a:buFont typeface="+mj-lt"/>
              <a:buAutoNum type="arabicPeriod"/>
            </a:pPr>
            <a:r>
              <a:rPr lang="en-US" dirty="0"/>
              <a:t>Basic Image Generation</a:t>
            </a:r>
          </a:p>
          <a:p>
            <a:pPr marL="342900" indent="-342900">
              <a:buFont typeface="+mj-lt"/>
              <a:buAutoNum type="arabicPeriod"/>
            </a:pPr>
            <a:r>
              <a:rPr lang="en-US" dirty="0"/>
              <a:t>Using a </a:t>
            </a:r>
            <a:r>
              <a:rPr lang="en-US" dirty="0" err="1"/>
              <a:t>LoRA</a:t>
            </a:r>
            <a:endParaRPr lang="en-US" dirty="0"/>
          </a:p>
          <a:p>
            <a:pPr marL="342900" indent="-342900">
              <a:buFont typeface="+mj-lt"/>
              <a:buAutoNum type="arabicPeriod"/>
            </a:pPr>
            <a:r>
              <a:rPr lang="en-US" dirty="0"/>
              <a:t>Chaining a </a:t>
            </a:r>
            <a:r>
              <a:rPr lang="en-US" dirty="0" err="1"/>
              <a:t>LoRA</a:t>
            </a:r>
            <a:endParaRPr lang="en-US" dirty="0"/>
          </a:p>
          <a:p>
            <a:pPr marL="342900" indent="-342900">
              <a:buFont typeface="+mj-lt"/>
              <a:buAutoNum type="arabicPeriod"/>
            </a:pPr>
            <a:r>
              <a:rPr lang="en-US" dirty="0"/>
              <a:t>Masking an Image</a:t>
            </a:r>
          </a:p>
          <a:p>
            <a:pPr marL="342900" indent="-342900">
              <a:buFont typeface="+mj-lt"/>
              <a:buAutoNum type="arabicPeriod"/>
            </a:pPr>
            <a:r>
              <a:rPr lang="en-US" dirty="0"/>
              <a:t>Masking an Image with Depth Maps</a:t>
            </a:r>
          </a:p>
          <a:p>
            <a:pPr marL="342900" indent="-342900">
              <a:buFont typeface="+mj-lt"/>
              <a:buAutoNum type="arabicPeriod"/>
            </a:pPr>
            <a:r>
              <a:rPr lang="en-US" dirty="0"/>
              <a:t>Image Upscaling (1 and 2)</a:t>
            </a:r>
          </a:p>
          <a:p>
            <a:pPr marL="342900" indent="-342900">
              <a:buFont typeface="+mj-lt"/>
              <a:buAutoNum type="arabicPeriod"/>
            </a:pPr>
            <a:r>
              <a:rPr lang="en-US" dirty="0"/>
              <a:t>Text to Video</a:t>
            </a:r>
          </a:p>
          <a:p>
            <a:pPr marL="342900" indent="-342900">
              <a:buFont typeface="+mj-lt"/>
              <a:buAutoNum type="arabicPeriod"/>
            </a:pPr>
            <a:r>
              <a:rPr lang="en-US" dirty="0"/>
              <a:t>Text to Video With </a:t>
            </a:r>
            <a:r>
              <a:rPr lang="en-US" dirty="0" err="1"/>
              <a:t>LoRA</a:t>
            </a:r>
            <a:endParaRPr lang="en-US" dirty="0"/>
          </a:p>
          <a:p>
            <a:pPr marL="342900" indent="-342900">
              <a:buFont typeface="+mj-lt"/>
              <a:buAutoNum type="arabicPeriod"/>
            </a:pPr>
            <a:r>
              <a:rPr lang="en-US" dirty="0"/>
              <a:t>Text to Video with Upscaling (1 and 2)</a:t>
            </a:r>
            <a:br>
              <a:rPr lang="en-US" dirty="0"/>
            </a:br>
            <a:br>
              <a:rPr lang="en-US" dirty="0"/>
            </a:br>
            <a:r>
              <a:rPr lang="en-US" dirty="0">
                <a:hlinkClick r:id="rId2"/>
              </a:rPr>
              <a:t>https://github.com/MoCoMakers/Comfy-UI-workflows/tree/master/brokenWorkFlowDemo</a:t>
            </a: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5" name="Slide Number Placeholder 4">
            <a:extLst>
              <a:ext uri="{FF2B5EF4-FFF2-40B4-BE49-F238E27FC236}">
                <a16:creationId xmlns:a16="http://schemas.microsoft.com/office/drawing/2014/main" id="{03BC0907-CD1C-DFFA-8851-602D07BD5705}"/>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8470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B729-CE7B-12B6-FBAC-1B8D5DAD3FC3}"/>
              </a:ext>
            </a:extLst>
          </p:cNvPr>
          <p:cNvSpPr>
            <a:spLocks noGrp="1"/>
          </p:cNvSpPr>
          <p:nvPr>
            <p:ph type="title"/>
          </p:nvPr>
        </p:nvSpPr>
        <p:spPr/>
        <p:txBody>
          <a:bodyPr/>
          <a:lstStyle/>
          <a:p>
            <a:r>
              <a:rPr lang="en-US" dirty="0"/>
              <a:t>Training a </a:t>
            </a:r>
            <a:r>
              <a:rPr lang="en-US" dirty="0" err="1"/>
              <a:t>LoRA</a:t>
            </a:r>
            <a:endParaRPr lang="en-US" dirty="0"/>
          </a:p>
        </p:txBody>
      </p:sp>
      <p:sp>
        <p:nvSpPr>
          <p:cNvPr id="3" name="Slide Number Placeholder 2">
            <a:extLst>
              <a:ext uri="{FF2B5EF4-FFF2-40B4-BE49-F238E27FC236}">
                <a16:creationId xmlns:a16="http://schemas.microsoft.com/office/drawing/2014/main" id="{22E28773-3344-CBA0-18C2-7DD24EF2021F}"/>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4" name="Content Placeholder 3">
            <a:extLst>
              <a:ext uri="{FF2B5EF4-FFF2-40B4-BE49-F238E27FC236}">
                <a16:creationId xmlns:a16="http://schemas.microsoft.com/office/drawing/2014/main" id="{56D4473B-58A2-C8A5-9FFB-F5CEEA04D049}"/>
              </a:ext>
            </a:extLst>
          </p:cNvPr>
          <p:cNvSpPr>
            <a:spLocks noGrp="1"/>
          </p:cNvSpPr>
          <p:nvPr>
            <p:ph sz="half" idx="14"/>
          </p:nvPr>
        </p:nvSpPr>
        <p:spPr>
          <a:xfrm>
            <a:off x="771736" y="2404649"/>
            <a:ext cx="10275405" cy="3505200"/>
          </a:xfrm>
        </p:spPr>
        <p:txBody>
          <a:bodyPr/>
          <a:lstStyle/>
          <a:p>
            <a:r>
              <a:rPr lang="en-US" dirty="0"/>
              <a:t>Follow the install directions from </a:t>
            </a:r>
            <a:r>
              <a:rPr lang="en-US" dirty="0">
                <a:hlinkClick r:id="rId2"/>
              </a:rPr>
              <a:t>https://github.com/bmaltais/kohya_ss</a:t>
            </a:r>
            <a:br>
              <a:rPr lang="en-US" dirty="0"/>
            </a:br>
            <a:br>
              <a:rPr lang="en-US" dirty="0"/>
            </a:br>
            <a:r>
              <a:rPr lang="en-US" dirty="0"/>
              <a:t>You will need: </a:t>
            </a:r>
          </a:p>
          <a:p>
            <a:pPr marL="285750" indent="-285750">
              <a:buFontTx/>
              <a:buChar char="-"/>
            </a:pPr>
            <a:r>
              <a:rPr lang="en-US" dirty="0"/>
              <a:t>CUDA 11.8 toolkit</a:t>
            </a:r>
          </a:p>
          <a:p>
            <a:pPr marL="285750" indent="-285750">
              <a:buFontTx/>
              <a:buChar char="-"/>
            </a:pPr>
            <a:r>
              <a:rPr lang="en-US" dirty="0"/>
              <a:t>Visual Studio redistributable</a:t>
            </a:r>
          </a:p>
          <a:p>
            <a:pPr marL="285750" indent="-285750">
              <a:buFontTx/>
              <a:buChar char="-"/>
            </a:pPr>
            <a:r>
              <a:rPr lang="en-US" dirty="0"/>
              <a:t>Anaconda, configured for python 3.10.11</a:t>
            </a:r>
          </a:p>
          <a:p>
            <a:r>
              <a:rPr lang="en-US" dirty="0"/>
              <a:t>Remember to create a python Virtual Environment (venv) and run setup.bat from inside there</a:t>
            </a:r>
            <a:br>
              <a:rPr lang="en-US" dirty="0"/>
            </a:br>
            <a:endParaRPr lang="en-US" dirty="0"/>
          </a:p>
          <a:p>
            <a:r>
              <a:rPr lang="en-US" dirty="0"/>
              <a:t>Launch the app using:  python kohya_gui.py     (from inside Anaconda)</a:t>
            </a:r>
            <a:br>
              <a:rPr lang="en-US" dirty="0"/>
            </a:br>
            <a:endParaRPr lang="en-US" dirty="0"/>
          </a:p>
        </p:txBody>
      </p:sp>
    </p:spTree>
    <p:extLst>
      <p:ext uri="{BB962C8B-B14F-4D97-AF65-F5344CB8AC3E}">
        <p14:creationId xmlns:p14="http://schemas.microsoft.com/office/powerpoint/2010/main" val="3276786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9853-D54D-C7A0-6F85-9F79BE4BE7BA}"/>
              </a:ext>
            </a:extLst>
          </p:cNvPr>
          <p:cNvSpPr>
            <a:spLocks noGrp="1"/>
          </p:cNvSpPr>
          <p:nvPr>
            <p:ph type="title"/>
          </p:nvPr>
        </p:nvSpPr>
        <p:spPr/>
        <p:txBody>
          <a:bodyPr/>
          <a:lstStyle/>
          <a:p>
            <a:r>
              <a:rPr lang="en-US" dirty="0"/>
              <a:t>Create your dataset folder</a:t>
            </a:r>
          </a:p>
        </p:txBody>
      </p:sp>
      <p:sp>
        <p:nvSpPr>
          <p:cNvPr id="3" name="Slide Number Placeholder 2">
            <a:extLst>
              <a:ext uri="{FF2B5EF4-FFF2-40B4-BE49-F238E27FC236}">
                <a16:creationId xmlns:a16="http://schemas.microsoft.com/office/drawing/2014/main" id="{C12F9B97-7A3F-A4CF-9B49-08C39F044BDE}"/>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4" name="Content Placeholder 3">
            <a:extLst>
              <a:ext uri="{FF2B5EF4-FFF2-40B4-BE49-F238E27FC236}">
                <a16:creationId xmlns:a16="http://schemas.microsoft.com/office/drawing/2014/main" id="{3D4B86D5-C170-2BA2-C2CF-4812F7579CFD}"/>
              </a:ext>
            </a:extLst>
          </p:cNvPr>
          <p:cNvSpPr>
            <a:spLocks noGrp="1"/>
          </p:cNvSpPr>
          <p:nvPr>
            <p:ph sz="half" idx="14"/>
          </p:nvPr>
        </p:nvSpPr>
        <p:spPr>
          <a:xfrm>
            <a:off x="771734" y="1747024"/>
            <a:ext cx="8796011" cy="4348976"/>
          </a:xfrm>
        </p:spPr>
        <p:txBody>
          <a:bodyPr>
            <a:noAutofit/>
          </a:bodyPr>
          <a:lstStyle/>
          <a:p>
            <a:r>
              <a:rPr lang="en-US" dirty="0"/>
              <a:t>Clone our repo. Inside the datasets folder, copy the reference “dataset-name” directory, and give it a new name.</a:t>
            </a:r>
          </a:p>
          <a:p>
            <a:r>
              <a:rPr lang="en-US" dirty="0"/>
              <a:t>Folder structure:</a:t>
            </a:r>
          </a:p>
          <a:p>
            <a:r>
              <a:rPr lang="en-US" dirty="0"/>
              <a:t>datasets</a:t>
            </a:r>
            <a:br>
              <a:rPr lang="en-US" dirty="0"/>
            </a:br>
            <a:r>
              <a:rPr lang="en-US" dirty="0"/>
              <a:t>-- dataset-name</a:t>
            </a:r>
            <a:br>
              <a:rPr lang="en-US" dirty="0"/>
            </a:br>
            <a:r>
              <a:rPr lang="en-US" dirty="0"/>
              <a:t>---- 30_keyword_here</a:t>
            </a:r>
            <a:br>
              <a:rPr lang="en-US" dirty="0"/>
            </a:br>
            <a:r>
              <a:rPr lang="en-US" dirty="0"/>
              <a:t>---- 30_other_keyword</a:t>
            </a:r>
          </a:p>
          <a:p>
            <a:r>
              <a:rPr lang="en-US" dirty="0"/>
              <a:t>-- totally-separate-dataset</a:t>
            </a:r>
          </a:p>
          <a:p>
            <a:r>
              <a:rPr lang="en-US" dirty="0"/>
              <a:t>…</a:t>
            </a:r>
            <a:br>
              <a:rPr lang="en-US" dirty="0"/>
            </a:br>
            <a:br>
              <a:rPr lang="en-US" dirty="0"/>
            </a:br>
            <a:r>
              <a:rPr lang="en-US" dirty="0"/>
              <a:t>Where “30” represents the number of training repeats. And “keyword_here” is the magic token used in prompts when applying your </a:t>
            </a:r>
            <a:r>
              <a:rPr lang="en-US" dirty="0" err="1"/>
              <a:t>LoRA</a:t>
            </a:r>
            <a:r>
              <a:rPr lang="en-US" dirty="0"/>
              <a:t>.</a:t>
            </a:r>
            <a:br>
              <a:rPr lang="en-US" dirty="0"/>
            </a:br>
            <a:r>
              <a:rPr lang="en-US" dirty="0"/>
              <a:t>See: </a:t>
            </a:r>
            <a:r>
              <a:rPr lang="en-US" dirty="0">
                <a:hlinkClick r:id="rId2"/>
              </a:rPr>
              <a:t>https://civitai.com/articles/506/kohyass-webui-dataset-preparation-beginners-guide</a:t>
            </a:r>
            <a:endParaRPr lang="en-US" dirty="0"/>
          </a:p>
          <a:p>
            <a:br>
              <a:rPr lang="en-US" dirty="0"/>
            </a:br>
            <a:r>
              <a:rPr lang="en-US" dirty="0"/>
              <a:t>Ideally have 15-30 images that represent a ‘style’ you want to recreate. Size doesn’t matter but go for quality images that capture your effect/style/aesthetic/concept.</a:t>
            </a:r>
          </a:p>
          <a:p>
            <a:endParaRPr lang="en-US" dirty="0"/>
          </a:p>
        </p:txBody>
      </p:sp>
      <p:pic>
        <p:nvPicPr>
          <p:cNvPr id="11" name="Picture 10">
            <a:extLst>
              <a:ext uri="{FF2B5EF4-FFF2-40B4-BE49-F238E27FC236}">
                <a16:creationId xmlns:a16="http://schemas.microsoft.com/office/drawing/2014/main" id="{75814D96-3F07-DBC5-65FE-2134FB17520C}"/>
              </a:ext>
            </a:extLst>
          </p:cNvPr>
          <p:cNvPicPr>
            <a:picLocks noChangeAspect="1"/>
          </p:cNvPicPr>
          <p:nvPr/>
        </p:nvPicPr>
        <p:blipFill>
          <a:blip r:embed="rId3"/>
          <a:stretch>
            <a:fillRect/>
          </a:stretch>
        </p:blipFill>
        <p:spPr>
          <a:xfrm>
            <a:off x="3397404" y="2145052"/>
            <a:ext cx="7803463" cy="2567896"/>
          </a:xfrm>
          <a:prstGeom prst="rect">
            <a:avLst/>
          </a:prstGeom>
        </p:spPr>
      </p:pic>
    </p:spTree>
    <p:extLst>
      <p:ext uri="{BB962C8B-B14F-4D97-AF65-F5344CB8AC3E}">
        <p14:creationId xmlns:p14="http://schemas.microsoft.com/office/powerpoint/2010/main" val="3363187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B729-CE7B-12B6-FBAC-1B8D5DAD3FC3}"/>
              </a:ext>
            </a:extLst>
          </p:cNvPr>
          <p:cNvSpPr>
            <a:spLocks noGrp="1"/>
          </p:cNvSpPr>
          <p:nvPr>
            <p:ph type="title"/>
          </p:nvPr>
        </p:nvSpPr>
        <p:spPr/>
        <p:txBody>
          <a:bodyPr/>
          <a:lstStyle/>
          <a:p>
            <a:r>
              <a:rPr lang="en-US" dirty="0"/>
              <a:t>Training a </a:t>
            </a:r>
            <a:r>
              <a:rPr lang="en-US" dirty="0" err="1"/>
              <a:t>LoRA</a:t>
            </a:r>
            <a:endParaRPr lang="en-US" dirty="0"/>
          </a:p>
        </p:txBody>
      </p:sp>
      <p:sp>
        <p:nvSpPr>
          <p:cNvPr id="3" name="Slide Number Placeholder 2">
            <a:extLst>
              <a:ext uri="{FF2B5EF4-FFF2-40B4-BE49-F238E27FC236}">
                <a16:creationId xmlns:a16="http://schemas.microsoft.com/office/drawing/2014/main" id="{22E28773-3344-CBA0-18C2-7DD24EF2021F}"/>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4" name="Content Placeholder 3">
            <a:extLst>
              <a:ext uri="{FF2B5EF4-FFF2-40B4-BE49-F238E27FC236}">
                <a16:creationId xmlns:a16="http://schemas.microsoft.com/office/drawing/2014/main" id="{56D4473B-58A2-C8A5-9FFB-F5CEEA04D049}"/>
              </a:ext>
            </a:extLst>
          </p:cNvPr>
          <p:cNvSpPr>
            <a:spLocks noGrp="1"/>
          </p:cNvSpPr>
          <p:nvPr>
            <p:ph sz="half" idx="14"/>
          </p:nvPr>
        </p:nvSpPr>
        <p:spPr>
          <a:xfrm>
            <a:off x="771736" y="2404649"/>
            <a:ext cx="10275405" cy="3505200"/>
          </a:xfrm>
        </p:spPr>
        <p:txBody>
          <a:bodyPr/>
          <a:lstStyle/>
          <a:p>
            <a:r>
              <a:rPr lang="en-US" dirty="0"/>
              <a:t>Overview of steps:</a:t>
            </a:r>
          </a:p>
          <a:p>
            <a:pPr marL="342900" indent="-342900">
              <a:buFont typeface="+mj-lt"/>
              <a:buAutoNum type="arabicPeriod"/>
            </a:pPr>
            <a:r>
              <a:rPr lang="en-US" dirty="0"/>
              <a:t>Run kohya_gui.py in Anaconda (with activated venv)</a:t>
            </a:r>
          </a:p>
          <a:p>
            <a:pPr marL="342900" indent="-342900">
              <a:buFont typeface="+mj-lt"/>
              <a:buAutoNum type="arabicPeriod"/>
            </a:pPr>
            <a:r>
              <a:rPr lang="en-US" dirty="0"/>
              <a:t>Go to LoRA tab then -&gt; Training subtab</a:t>
            </a:r>
          </a:p>
          <a:p>
            <a:pPr marL="342900" indent="-342900">
              <a:buFont typeface="+mj-lt"/>
              <a:buAutoNum type="arabicPeriod"/>
            </a:pPr>
            <a:r>
              <a:rPr lang="en-US" dirty="0"/>
              <a:t>Select “Image Folder” for input dataset. This should be the directory above: 30_Lora_keyword_here</a:t>
            </a:r>
          </a:p>
          <a:p>
            <a:pPr marL="800100" lvl="1" indent="-342900">
              <a:buFont typeface="+mj-lt"/>
              <a:buAutoNum type="arabicPeriod"/>
            </a:pPr>
            <a:r>
              <a:rPr lang="en-US" dirty="0"/>
              <a:t>The subdirectory should have all the .jpg files</a:t>
            </a:r>
          </a:p>
          <a:p>
            <a:pPr marL="342900" indent="-342900">
              <a:buFont typeface="+mj-lt"/>
              <a:buAutoNum type="arabicPeriod"/>
            </a:pPr>
            <a:r>
              <a:rPr lang="en-US" dirty="0"/>
              <a:t>Using your model: Move the output to the loras folder in ComfyUI. Create a LoadLoRa node and pass it to in front of your prompts. The model should go from Checkpoint-&gt;LoadLora-&gt;VAE Decoder</a:t>
            </a:r>
          </a:p>
          <a:p>
            <a:pPr marL="342900" indent="-342900">
              <a:buFont typeface="+mj-lt"/>
              <a:buAutoNum type="arabicPeriod"/>
            </a:pPr>
            <a:r>
              <a:rPr lang="en-US" dirty="0"/>
              <a:t>Use your by adding your keywords to the prompt, and modifying the strength of the LoadLora node</a:t>
            </a:r>
          </a:p>
        </p:txBody>
      </p:sp>
    </p:spTree>
    <p:extLst>
      <p:ext uri="{BB962C8B-B14F-4D97-AF65-F5344CB8AC3E}">
        <p14:creationId xmlns:p14="http://schemas.microsoft.com/office/powerpoint/2010/main" val="2182804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513DC-8784-BB99-F490-2B293844E4FC}"/>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CA05DEF1-50A8-C134-7EB5-165E79A54F35}"/>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4" name="Content Placeholder 3">
            <a:extLst>
              <a:ext uri="{FF2B5EF4-FFF2-40B4-BE49-F238E27FC236}">
                <a16:creationId xmlns:a16="http://schemas.microsoft.com/office/drawing/2014/main" id="{195F4D8C-C2B1-A00A-B710-95702D61D430}"/>
              </a:ext>
            </a:extLst>
          </p:cNvPr>
          <p:cNvSpPr>
            <a:spLocks noGrp="1"/>
          </p:cNvSpPr>
          <p:nvPr>
            <p:ph sz="half" idx="14"/>
          </p:nvPr>
        </p:nvSpPr>
        <p:spPr/>
        <p:txBody>
          <a:bodyPr/>
          <a:lstStyle/>
          <a:p>
            <a:endParaRPr lang="en-US" dirty="0"/>
          </a:p>
        </p:txBody>
      </p:sp>
      <p:pic>
        <p:nvPicPr>
          <p:cNvPr id="6" name="Picture 5">
            <a:extLst>
              <a:ext uri="{FF2B5EF4-FFF2-40B4-BE49-F238E27FC236}">
                <a16:creationId xmlns:a16="http://schemas.microsoft.com/office/drawing/2014/main" id="{32E63644-52A4-19C5-C741-858D3C83D3DF}"/>
              </a:ext>
            </a:extLst>
          </p:cNvPr>
          <p:cNvPicPr>
            <a:picLocks noChangeAspect="1"/>
          </p:cNvPicPr>
          <p:nvPr/>
        </p:nvPicPr>
        <p:blipFill>
          <a:blip r:embed="rId2"/>
          <a:stretch>
            <a:fillRect/>
          </a:stretch>
        </p:blipFill>
        <p:spPr>
          <a:xfrm>
            <a:off x="0" y="424667"/>
            <a:ext cx="12192000" cy="6008665"/>
          </a:xfrm>
          <a:prstGeom prst="rect">
            <a:avLst/>
          </a:prstGeom>
        </p:spPr>
      </p:pic>
    </p:spTree>
    <p:extLst>
      <p:ext uri="{BB962C8B-B14F-4D97-AF65-F5344CB8AC3E}">
        <p14:creationId xmlns:p14="http://schemas.microsoft.com/office/powerpoint/2010/main" val="2515354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CCC3-E299-6843-1342-3049E3123A47}"/>
              </a:ext>
            </a:extLst>
          </p:cNvPr>
          <p:cNvSpPr>
            <a:spLocks noGrp="1"/>
          </p:cNvSpPr>
          <p:nvPr>
            <p:ph type="title"/>
          </p:nvPr>
        </p:nvSpPr>
        <p:spPr/>
        <p:txBody>
          <a:bodyPr>
            <a:normAutofit fontScale="90000"/>
          </a:bodyPr>
          <a:lstStyle/>
          <a:p>
            <a:r>
              <a:rPr lang="en-US" dirty="0"/>
              <a:t>First time runs download background models to a system cache.</a:t>
            </a:r>
          </a:p>
        </p:txBody>
      </p:sp>
      <p:sp>
        <p:nvSpPr>
          <p:cNvPr id="3" name="Slide Number Placeholder 2">
            <a:extLst>
              <a:ext uri="{FF2B5EF4-FFF2-40B4-BE49-F238E27FC236}">
                <a16:creationId xmlns:a16="http://schemas.microsoft.com/office/drawing/2014/main" id="{8989F94D-FB14-4D26-3C11-BDB43DDC1191}"/>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6" name="Picture 5">
            <a:extLst>
              <a:ext uri="{FF2B5EF4-FFF2-40B4-BE49-F238E27FC236}">
                <a16:creationId xmlns:a16="http://schemas.microsoft.com/office/drawing/2014/main" id="{88725430-B427-D9B3-0357-4147FBF55B10}"/>
              </a:ext>
            </a:extLst>
          </p:cNvPr>
          <p:cNvPicPr>
            <a:picLocks noChangeAspect="1"/>
          </p:cNvPicPr>
          <p:nvPr/>
        </p:nvPicPr>
        <p:blipFill>
          <a:blip r:embed="rId2"/>
          <a:stretch>
            <a:fillRect/>
          </a:stretch>
        </p:blipFill>
        <p:spPr>
          <a:xfrm>
            <a:off x="59473" y="2307470"/>
            <a:ext cx="12192000" cy="3323610"/>
          </a:xfrm>
          <a:prstGeom prst="rect">
            <a:avLst/>
          </a:prstGeom>
        </p:spPr>
      </p:pic>
    </p:spTree>
    <p:extLst>
      <p:ext uri="{BB962C8B-B14F-4D97-AF65-F5344CB8AC3E}">
        <p14:creationId xmlns:p14="http://schemas.microsoft.com/office/powerpoint/2010/main" val="1102910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B1956986-1FD3-2C57-C125-788011E38370}"/>
              </a:ext>
            </a:extLst>
          </p:cNvPr>
          <p:cNvSpPr>
            <a:spLocks noGrp="1"/>
          </p:cNvSpPr>
          <p:nvPr>
            <p:ph type="ctrTitle"/>
          </p:nvPr>
        </p:nvSpPr>
        <p:spPr/>
        <p:txBody>
          <a:bodyPr>
            <a:normAutofit fontScale="90000"/>
          </a:bodyPr>
          <a:lstStyle/>
          <a:p>
            <a:r>
              <a:rPr lang="en-US" dirty="0"/>
              <a:t>Launching Comfy UI</a:t>
            </a:r>
            <a:br>
              <a:rPr lang="en-US" dirty="0"/>
            </a:br>
            <a:br>
              <a:rPr lang="en-US" dirty="0"/>
            </a:br>
            <a:r>
              <a:rPr lang="en-US" dirty="0"/>
              <a:t>1. Open Anaconda and cd to project</a:t>
            </a:r>
            <a:br>
              <a:rPr lang="en-US" dirty="0"/>
            </a:br>
            <a:r>
              <a:rPr lang="en-US" dirty="0"/>
              <a:t>2. Launch python venv</a:t>
            </a:r>
            <a:br>
              <a:rPr lang="en-US" dirty="0"/>
            </a:br>
            <a:r>
              <a:rPr lang="en-US" dirty="0"/>
              <a:t>3. python main.py</a:t>
            </a:r>
            <a:br>
              <a:rPr lang="en-US" dirty="0"/>
            </a:br>
            <a:br>
              <a:rPr lang="en-US" dirty="0"/>
            </a:br>
            <a:r>
              <a:rPr lang="en-US" dirty="0"/>
              <a:t>See: </a:t>
            </a:r>
            <a:br>
              <a:rPr lang="en-US" dirty="0"/>
            </a:br>
            <a:r>
              <a:rPr lang="en-US" sz="2200" dirty="0">
                <a:solidFill>
                  <a:schemeClr val="bg1"/>
                </a:solidFill>
                <a:hlinkClick r:id="rId4">
                  <a:extLst>
                    <a:ext uri="{A12FA001-AC4F-418D-AE19-62706E023703}">
                      <ahyp:hlinkClr xmlns:ahyp="http://schemas.microsoft.com/office/drawing/2018/hyperlinkcolor" val="tx"/>
                    </a:ext>
                  </a:extLst>
                </a:hlinkClick>
              </a:rPr>
              <a:t>https://github.com/MoCoMakers/Comfy-UI-workflows</a:t>
            </a:r>
            <a:br>
              <a:rPr lang="en-US" dirty="0"/>
            </a:br>
            <a:endParaRPr lang="en-US" dirty="0"/>
          </a:p>
        </p:txBody>
      </p:sp>
    </p:spTree>
    <p:extLst>
      <p:ext uri="{BB962C8B-B14F-4D97-AF65-F5344CB8AC3E}">
        <p14:creationId xmlns:p14="http://schemas.microsoft.com/office/powerpoint/2010/main" val="707789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582F-8BD1-7753-49A4-A22409865170}"/>
              </a:ext>
            </a:extLst>
          </p:cNvPr>
          <p:cNvSpPr>
            <a:spLocks noGrp="1"/>
          </p:cNvSpPr>
          <p:nvPr>
            <p:ph type="title"/>
          </p:nvPr>
        </p:nvSpPr>
        <p:spPr>
          <a:xfrm>
            <a:off x="771736" y="200722"/>
            <a:ext cx="9389288" cy="669073"/>
          </a:xfrm>
        </p:spPr>
        <p:txBody>
          <a:bodyPr>
            <a:normAutofit fontScale="90000"/>
          </a:bodyPr>
          <a:lstStyle/>
          <a:p>
            <a:r>
              <a:rPr lang="en-US" dirty="0"/>
              <a:t>Installing Konah_SS for Training </a:t>
            </a:r>
            <a:r>
              <a:rPr lang="en-US" dirty="0" err="1"/>
              <a:t>LoRA’s</a:t>
            </a:r>
            <a:endParaRPr lang="en-US" dirty="0"/>
          </a:p>
        </p:txBody>
      </p:sp>
      <p:sp>
        <p:nvSpPr>
          <p:cNvPr id="3" name="Slide Number Placeholder 2">
            <a:extLst>
              <a:ext uri="{FF2B5EF4-FFF2-40B4-BE49-F238E27FC236}">
                <a16:creationId xmlns:a16="http://schemas.microsoft.com/office/drawing/2014/main" id="{517DEF0F-FE4F-5935-2EC5-692A6BF4602F}"/>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4" name="Content Placeholder 3">
            <a:extLst>
              <a:ext uri="{FF2B5EF4-FFF2-40B4-BE49-F238E27FC236}">
                <a16:creationId xmlns:a16="http://schemas.microsoft.com/office/drawing/2014/main" id="{EC399431-C7B5-209A-7007-906B41B6072D}"/>
              </a:ext>
            </a:extLst>
          </p:cNvPr>
          <p:cNvSpPr>
            <a:spLocks noGrp="1"/>
          </p:cNvSpPr>
          <p:nvPr>
            <p:ph sz="half" idx="14"/>
          </p:nvPr>
        </p:nvSpPr>
        <p:spPr>
          <a:xfrm>
            <a:off x="771736" y="1040780"/>
            <a:ext cx="9389288" cy="5560742"/>
          </a:xfrm>
        </p:spPr>
        <p:txBody>
          <a:bodyPr>
            <a:noAutofit/>
          </a:bodyPr>
          <a:lstStyle/>
          <a:p>
            <a:pPr marL="285750" indent="-285750">
              <a:buFont typeface="Arial" panose="020B0604020202020204" pitchFamily="34" charset="0"/>
              <a:buChar char="•"/>
            </a:pPr>
            <a:r>
              <a:rPr lang="en-US" sz="2000" dirty="0"/>
              <a:t>Install the dependencies from the GitHub: </a:t>
            </a:r>
            <a:r>
              <a:rPr lang="en-US" sz="2000" dirty="0">
                <a:hlinkClick r:id="rId2"/>
              </a:rPr>
              <a:t>https://github.com/bmaltais/kohya_ss</a:t>
            </a:r>
            <a:endParaRPr lang="en-US" sz="2000" dirty="0"/>
          </a:p>
          <a:p>
            <a:pPr marL="285750" indent="-285750">
              <a:buFont typeface="Arial" panose="020B0604020202020204" pitchFamily="34" charset="0"/>
              <a:buChar char="•"/>
            </a:pPr>
            <a:r>
              <a:rPr lang="en-US" sz="2000" dirty="0"/>
              <a:t>Create an Anaconda environment for the specific version of python needed (yes to all downloads):</a:t>
            </a:r>
          </a:p>
          <a:p>
            <a:pPr marL="742950" lvl="1" indent="-285750"/>
            <a:r>
              <a:rPr lang="en-US" sz="2000" dirty="0"/>
              <a:t>conda create --name py3.10 python=3.10.11</a:t>
            </a:r>
          </a:p>
          <a:p>
            <a:pPr marL="742950" lvl="1" indent="-285750"/>
            <a:r>
              <a:rPr lang="en-US" sz="2000" dirty="0"/>
              <a:t>conda activate py3.10</a:t>
            </a:r>
          </a:p>
          <a:p>
            <a:pPr marL="285750" indent="-285750">
              <a:buFont typeface="Arial" panose="020B0604020202020204" pitchFamily="34" charset="0"/>
              <a:buChar char="•"/>
            </a:pPr>
            <a:r>
              <a:rPr lang="en-US" sz="2000" dirty="0"/>
              <a:t>Activate a Virtual Environment as well:</a:t>
            </a:r>
          </a:p>
          <a:p>
            <a:pPr marL="742950" lvl="1" indent="-285750"/>
            <a:r>
              <a:rPr lang="en-US" sz="2000" dirty="0"/>
              <a:t>python -m venv venv</a:t>
            </a:r>
          </a:p>
          <a:p>
            <a:pPr marL="742950" lvl="1" indent="-285750"/>
            <a:r>
              <a:rPr lang="en-US" sz="2000" dirty="0"/>
              <a:t>.\venv\Scripts\activate.bat</a:t>
            </a:r>
          </a:p>
          <a:p>
            <a:pPr marL="285750" indent="-285750">
              <a:buFont typeface="Arial" panose="020B0604020202020204" pitchFamily="34" charset="0"/>
              <a:buChar char="•"/>
            </a:pPr>
            <a:r>
              <a:rPr lang="en-US" sz="2000" dirty="0"/>
              <a:t>Run the installer – </a:t>
            </a:r>
          </a:p>
          <a:p>
            <a:pPr marL="742950" lvl="1" indent="-285750"/>
            <a:r>
              <a:rPr lang="en-US" sz="2000" dirty="0"/>
              <a:t>.\setup.bat   - select 1 for install. If all other dependencies are installed, this should move along.</a:t>
            </a:r>
          </a:p>
          <a:p>
            <a:pPr marL="1200150" lvl="2" indent="-285750"/>
            <a:r>
              <a:rPr lang="en-US" sz="2000" dirty="0"/>
              <a:t>If it looks frozen, try doing the pip installs from requiments.txt manually (note there is a Linux and Windows specific requirements file</a:t>
            </a:r>
          </a:p>
          <a:p>
            <a:pPr marL="1200150" lvl="2" indent="-285750"/>
            <a:r>
              <a:rPr lang="en-US" sz="2000" dirty="0"/>
              <a:t>I installed CuDNN as well</a:t>
            </a:r>
          </a:p>
          <a:p>
            <a:pPr marL="285750" indent="-285750"/>
            <a:r>
              <a:rPr lang="en-US" sz="2000" dirty="0"/>
              <a:t>Launch: python kohya_gui.py</a:t>
            </a:r>
          </a:p>
        </p:txBody>
      </p:sp>
    </p:spTree>
    <p:extLst>
      <p:ext uri="{BB962C8B-B14F-4D97-AF65-F5344CB8AC3E}">
        <p14:creationId xmlns:p14="http://schemas.microsoft.com/office/powerpoint/2010/main" val="63286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29FC6-25AA-4C7E-3801-A251462CDAD2}"/>
              </a:ext>
            </a:extLst>
          </p:cNvPr>
          <p:cNvSpPr>
            <a:spLocks noGrp="1"/>
          </p:cNvSpPr>
          <p:nvPr>
            <p:ph type="title"/>
          </p:nvPr>
        </p:nvSpPr>
        <p:spPr/>
        <p:txBody>
          <a:bodyPr/>
          <a:lstStyle/>
          <a:p>
            <a:r>
              <a:rPr lang="en-US" dirty="0"/>
              <a:t>Various Notes</a:t>
            </a:r>
          </a:p>
        </p:txBody>
      </p:sp>
      <p:sp>
        <p:nvSpPr>
          <p:cNvPr id="3" name="Slide Number Placeholder 2">
            <a:extLst>
              <a:ext uri="{FF2B5EF4-FFF2-40B4-BE49-F238E27FC236}">
                <a16:creationId xmlns:a16="http://schemas.microsoft.com/office/drawing/2014/main" id="{8C9092F8-3AAC-B305-EE57-18BB61E47E26}"/>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4" name="Content Placeholder 3">
            <a:extLst>
              <a:ext uri="{FF2B5EF4-FFF2-40B4-BE49-F238E27FC236}">
                <a16:creationId xmlns:a16="http://schemas.microsoft.com/office/drawing/2014/main" id="{7AC6ECE7-9FF2-500D-84AD-AA8DC8EC1BC2}"/>
              </a:ext>
            </a:extLst>
          </p:cNvPr>
          <p:cNvSpPr>
            <a:spLocks noGrp="1"/>
          </p:cNvSpPr>
          <p:nvPr>
            <p:ph sz="half" idx="14"/>
          </p:nvPr>
        </p:nvSpPr>
        <p:spPr/>
        <p:txBody>
          <a:bodyPr/>
          <a:lstStyle/>
          <a:p>
            <a:pPr marL="285750" indent="-285750">
              <a:buFont typeface="Arial" panose="020B0604020202020204" pitchFamily="34" charset="0"/>
              <a:buChar char="•"/>
            </a:pPr>
            <a:r>
              <a:rPr lang="en-US" dirty="0"/>
              <a:t>Some models (such as AnimateDiff) require XL versions of the models and VAEs – check the references workstreams</a:t>
            </a:r>
          </a:p>
          <a:p>
            <a:pPr marL="285750" indent="-285750">
              <a:buFont typeface="Arial" panose="020B0604020202020204" pitchFamily="34" charset="0"/>
              <a:buChar char="•"/>
            </a:pPr>
            <a:r>
              <a:rPr lang="en-US" dirty="0"/>
              <a:t>Look out for newer paradigms and node types using Stable Cascade - </a:t>
            </a:r>
            <a:r>
              <a:rPr lang="en-US" dirty="0">
                <a:hlinkClick r:id="rId2"/>
              </a:rPr>
              <a:t>https://huggingface.co/spaces/multimodalart/stable-cascade</a:t>
            </a:r>
            <a:endParaRPr lang="en-US" dirty="0"/>
          </a:p>
          <a:p>
            <a:pPr marL="285750" indent="-285750">
              <a:buFont typeface="Arial" panose="020B0604020202020204" pitchFamily="34" charset="0"/>
              <a:buChar char="•"/>
            </a:pPr>
            <a:r>
              <a:rPr lang="en-US" sz="1800" kern="100" dirty="0">
                <a:effectLst/>
                <a:latin typeface="Aptos" panose="02110004020202020204"/>
                <a:ea typeface="Aptos" panose="02110004020202020204"/>
                <a:cs typeface="Times New Roman" panose="02020603050405020304" pitchFamily="18" charset="0"/>
              </a:rPr>
              <a:t>Investigate Checkpoints (and </a:t>
            </a:r>
            <a:r>
              <a:rPr lang="en-US" sz="1800" kern="100" dirty="0" err="1">
                <a:effectLst/>
                <a:latin typeface="Aptos" panose="02110004020202020204"/>
                <a:ea typeface="Aptos" panose="02110004020202020204"/>
                <a:cs typeface="Times New Roman" panose="02020603050405020304" pitchFamily="18" charset="0"/>
              </a:rPr>
              <a:t>LoRA’s</a:t>
            </a:r>
            <a:r>
              <a:rPr lang="en-US" sz="1800" kern="100" dirty="0">
                <a:effectLst/>
                <a:latin typeface="Aptos" panose="02110004020202020204"/>
                <a:ea typeface="Aptos" panose="02110004020202020204"/>
                <a:cs typeface="Times New Roman" panose="02020603050405020304" pitchFamily="18" charset="0"/>
              </a:rPr>
              <a:t> etc.) in CivitAI – the documentation for the models often mention certain embeddings to include in the positive or negative prompts to Really get the most out of the model.</a:t>
            </a:r>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863018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Go forth and be creative!</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1165569"/>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900245" y="2130231"/>
            <a:ext cx="6068731" cy="3445379"/>
          </a:xfrm>
        </p:spPr>
        <p:txBody>
          <a:bodyPr bIns="0">
            <a:normAutofit/>
          </a:bodyPr>
          <a:lstStyle/>
          <a:p>
            <a:r>
              <a:rPr lang="en-US" dirty="0"/>
              <a:t>Matthew Zamora</a:t>
            </a:r>
            <a:br>
              <a:rPr lang="en-US" dirty="0"/>
            </a:br>
            <a:r>
              <a:rPr lang="en-US" dirty="0"/>
              <a:t>matt@mocomakers.com</a:t>
            </a:r>
          </a:p>
          <a:p>
            <a:endParaRPr lang="en-US" dirty="0"/>
          </a:p>
          <a:p>
            <a:r>
              <a:rPr lang="en-US" dirty="0"/>
              <a:t>I am looking for software full-stack co-founders (Python)</a:t>
            </a:r>
            <a:br>
              <a:rPr lang="en-US" dirty="0"/>
            </a:br>
            <a:r>
              <a:rPr lang="en-US" dirty="0"/>
              <a:t>for my startup:     FluffyNAS.com </a:t>
            </a:r>
            <a:br>
              <a:rPr lang="en-US" dirty="0"/>
            </a:br>
            <a:r>
              <a:rPr lang="en-US" dirty="0"/>
              <a:t>	A hardware/software at-home network accessible 	storage device</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2616-B8C2-4D69-7E9A-953840417806}"/>
              </a:ext>
            </a:extLst>
          </p:cNvPr>
          <p:cNvSpPr>
            <a:spLocks noGrp="1"/>
          </p:cNvSpPr>
          <p:nvPr>
            <p:ph type="title"/>
          </p:nvPr>
        </p:nvSpPr>
        <p:spPr/>
        <p:txBody>
          <a:bodyPr/>
          <a:lstStyle/>
          <a:p>
            <a:r>
              <a:rPr lang="en-US" dirty="0"/>
              <a:t>Foundational Concepts</a:t>
            </a:r>
          </a:p>
        </p:txBody>
      </p:sp>
      <p:sp>
        <p:nvSpPr>
          <p:cNvPr id="3" name="Slide Number Placeholder 2">
            <a:extLst>
              <a:ext uri="{FF2B5EF4-FFF2-40B4-BE49-F238E27FC236}">
                <a16:creationId xmlns:a16="http://schemas.microsoft.com/office/drawing/2014/main" id="{D3D29B40-93F8-9AD9-FF7F-278F8FDD4901}"/>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4" name="Content Placeholder 3">
            <a:extLst>
              <a:ext uri="{FF2B5EF4-FFF2-40B4-BE49-F238E27FC236}">
                <a16:creationId xmlns:a16="http://schemas.microsoft.com/office/drawing/2014/main" id="{6EF071BC-6326-D4B7-273A-1495FA3F0578}"/>
              </a:ext>
            </a:extLst>
          </p:cNvPr>
          <p:cNvSpPr>
            <a:spLocks noGrp="1"/>
          </p:cNvSpPr>
          <p:nvPr>
            <p:ph sz="half" idx="14"/>
          </p:nvPr>
        </p:nvSpPr>
        <p:spPr/>
        <p:txBody>
          <a:bodyPr/>
          <a:lstStyle/>
          <a:p>
            <a:pPr marL="285750" indent="-285750">
              <a:buFont typeface="Arial" panose="020B0604020202020204" pitchFamily="34" charset="0"/>
              <a:buChar char="•"/>
            </a:pPr>
            <a:r>
              <a:rPr lang="en-US" dirty="0"/>
              <a:t>Be aware that MOST models train images at 512x512 resolutions. This means that image generation is fastest/best at that same resolution. Of course you can create images larger than that, but it might invite the introduction of strange artifacts – e.g. you ask for one person but in a wide-screen layout you end up getting two people</a:t>
            </a:r>
          </a:p>
          <a:p>
            <a:pPr marL="742950" lvl="1" indent="-285750"/>
            <a:r>
              <a:rPr lang="en-US" dirty="0"/>
              <a:t>I tend to use: 512x512, 512x720, and 720x512</a:t>
            </a:r>
          </a:p>
          <a:p>
            <a:pPr marL="1200150" lvl="2" indent="-285750"/>
            <a:r>
              <a:rPr lang="en-US" dirty="0"/>
              <a:t>Consider if a landscape or portrait ratio would better prompt your image. A single person may better generate with portrait orientation, but a mountain landscape may generate better widescreen. Consider what source material images may have been.</a:t>
            </a:r>
          </a:p>
          <a:p>
            <a:pPr marL="285750" indent="-285750">
              <a:buFont typeface="Arial" panose="020B0604020202020204" pitchFamily="34" charset="0"/>
              <a:buChar char="•"/>
            </a:pPr>
            <a:r>
              <a:rPr lang="en-US" dirty="0"/>
              <a:t>It’s generally better to generate a smaller de novo image, and then use an Upscaler to increase the size to 4K resolution</a:t>
            </a:r>
          </a:p>
          <a:p>
            <a:pPr marL="285750" indent="-285750">
              <a:buFont typeface="Arial" panose="020B0604020202020204" pitchFamily="34" charset="0"/>
              <a:buChar char="•"/>
            </a:pPr>
            <a:r>
              <a:rPr lang="en-US" dirty="0"/>
              <a:t>We will cover the following terms applied in practice:</a:t>
            </a:r>
          </a:p>
          <a:p>
            <a:pPr marL="742950" lvl="1" indent="-285750"/>
            <a:r>
              <a:rPr lang="en-US" dirty="0"/>
              <a:t>Checkpoints, pickle/safetensors, VAE, </a:t>
            </a:r>
            <a:r>
              <a:rPr lang="en-US" dirty="0" err="1"/>
              <a:t>LoRA</a:t>
            </a:r>
            <a:r>
              <a:rPr lang="en-US" dirty="0"/>
              <a:t>, VAE, embeddings</a:t>
            </a:r>
          </a:p>
        </p:txBody>
      </p:sp>
    </p:spTree>
    <p:extLst>
      <p:ext uri="{BB962C8B-B14F-4D97-AF65-F5344CB8AC3E}">
        <p14:creationId xmlns:p14="http://schemas.microsoft.com/office/powerpoint/2010/main" val="99735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E3BE-520C-6665-2C43-7838F7C13537}"/>
              </a:ext>
            </a:extLst>
          </p:cNvPr>
          <p:cNvSpPr>
            <a:spLocks noGrp="1"/>
          </p:cNvSpPr>
          <p:nvPr>
            <p:ph type="title"/>
          </p:nvPr>
        </p:nvSpPr>
        <p:spPr/>
        <p:txBody>
          <a:bodyPr>
            <a:normAutofit/>
          </a:bodyPr>
          <a:lstStyle/>
          <a:p>
            <a:r>
              <a:rPr lang="en-US" sz="3200" dirty="0"/>
              <a:t>Informal Definitions (see literature for full definition)</a:t>
            </a:r>
          </a:p>
        </p:txBody>
      </p:sp>
      <p:sp>
        <p:nvSpPr>
          <p:cNvPr id="3" name="Slide Number Placeholder 2">
            <a:extLst>
              <a:ext uri="{FF2B5EF4-FFF2-40B4-BE49-F238E27FC236}">
                <a16:creationId xmlns:a16="http://schemas.microsoft.com/office/drawing/2014/main" id="{760D8860-0464-52CD-EE1E-E378101765BE}"/>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
        <p:nvSpPr>
          <p:cNvPr id="4" name="Content Placeholder 3">
            <a:extLst>
              <a:ext uri="{FF2B5EF4-FFF2-40B4-BE49-F238E27FC236}">
                <a16:creationId xmlns:a16="http://schemas.microsoft.com/office/drawing/2014/main" id="{6AE90B45-BAA4-3276-9F04-85E573EEDBE7}"/>
              </a:ext>
            </a:extLst>
          </p:cNvPr>
          <p:cNvSpPr>
            <a:spLocks noGrp="1"/>
          </p:cNvSpPr>
          <p:nvPr>
            <p:ph sz="half" idx="14"/>
          </p:nvPr>
        </p:nvSpPr>
        <p:spPr/>
        <p:txBody>
          <a:bodyPr>
            <a:normAutofit/>
          </a:bodyPr>
          <a:lstStyle/>
          <a:p>
            <a:pPr marL="285750" indent="-285750">
              <a:buFont typeface="Arial" panose="020B0604020202020204" pitchFamily="34" charset="0"/>
              <a:buChar char="•"/>
            </a:pPr>
            <a:r>
              <a:rPr lang="en-US" b="1" dirty="0"/>
              <a:t>Checkpoints – </a:t>
            </a:r>
            <a:r>
              <a:rPr lang="en-US" dirty="0"/>
              <a:t>Modified versions of StableDiffusion trained on a subsets of image that generally select for quality, or aesthetic over broad coverage of keywords/concepts</a:t>
            </a:r>
          </a:p>
          <a:p>
            <a:pPr marL="285750" indent="-285750">
              <a:buFont typeface="Arial" panose="020B0604020202020204" pitchFamily="34" charset="0"/>
              <a:buChar char="•"/>
            </a:pPr>
            <a:r>
              <a:rPr lang="en-US" b="1" dirty="0"/>
              <a:t>Pickle/safetensors – </a:t>
            </a:r>
            <a:r>
              <a:rPr lang="en-US" dirty="0"/>
              <a:t>Formats for sharing files. Safetensors is more modern than Pickles and is generally recommended by HuggingFace (pickles can harbor malware)</a:t>
            </a:r>
          </a:p>
          <a:p>
            <a:pPr marL="285750" indent="-285750">
              <a:buFont typeface="Arial" panose="020B0604020202020204" pitchFamily="34" charset="0"/>
              <a:buChar char="•"/>
            </a:pPr>
            <a:r>
              <a:rPr lang="en-US" b="1" dirty="0"/>
              <a:t>VAE – </a:t>
            </a:r>
            <a:r>
              <a:rPr lang="en-US" dirty="0"/>
              <a:t>Work with encoding/decoding of images from in latent space. These are a type of model, some specialize in a function.</a:t>
            </a:r>
          </a:p>
          <a:p>
            <a:pPr marL="285750" indent="-285750">
              <a:buFont typeface="Arial" panose="020B0604020202020204" pitchFamily="34" charset="0"/>
              <a:buChar char="•"/>
            </a:pPr>
            <a:r>
              <a:rPr lang="en-US" b="1" dirty="0" err="1"/>
              <a:t>LoRA</a:t>
            </a:r>
            <a:r>
              <a:rPr lang="en-US" b="1" dirty="0"/>
              <a:t> – </a:t>
            </a:r>
            <a:r>
              <a:rPr lang="en-US" dirty="0"/>
              <a:t>Low-Rank Adaptation (for LLM) – These are used to express a ‘style’ of art. For example show a picture of the Eiffel Tower in the ‘style’ of Picasso’s Starry Night. A </a:t>
            </a:r>
            <a:r>
              <a:rPr lang="en-US" dirty="0" err="1"/>
              <a:t>LoRA</a:t>
            </a:r>
            <a:r>
              <a:rPr lang="en-US" dirty="0"/>
              <a:t> is a small file that can be trained with as little as 15-30 images.</a:t>
            </a:r>
          </a:p>
          <a:p>
            <a:pPr marL="285750" indent="-285750">
              <a:buFont typeface="Arial" panose="020B0604020202020204" pitchFamily="34" charset="0"/>
              <a:buChar char="•"/>
            </a:pPr>
            <a:r>
              <a:rPr lang="en-US" b="1" dirty="0"/>
              <a:t>Embeddings – </a:t>
            </a:r>
            <a:r>
              <a:rPr lang="en-US" dirty="0"/>
              <a:t>in the context of ComfyUI – generally embeddings are models that  that tweak the generative scoring of prompts. Most embeddings are used in the negative prompt for example putting (negative_hand) in the Negative prompt may fix ugly hand artifacts</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827047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459539"/>
          </a:xfrm>
        </p:spPr>
        <p:txBody>
          <a:bodyPr>
            <a:normAutofit fontScale="90000"/>
          </a:bodyPr>
          <a:lstStyle/>
          <a:p>
            <a:r>
              <a:rPr lang="en-US" dirty="0"/>
              <a:t>Ecosystem Players</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986319"/>
            <a:ext cx="6338887" cy="4982681"/>
          </a:xfrm>
        </p:spPr>
        <p:txBody>
          <a:bodyPr>
            <a:normAutofit fontScale="92500" lnSpcReduction="20000"/>
          </a:bodyPr>
          <a:lstStyle/>
          <a:p>
            <a:r>
              <a:rPr lang="en-US" b="1" dirty="0"/>
              <a:t>HuggingFace – </a:t>
            </a:r>
            <a:r>
              <a:rPr lang="en-US" dirty="0"/>
              <a:t>Like GitHub but for models</a:t>
            </a:r>
          </a:p>
          <a:p>
            <a:pPr marL="342900" indent="-342900">
              <a:buFont typeface="Arial" panose="020B0604020202020204" pitchFamily="34" charset="0"/>
              <a:buChar char="•"/>
            </a:pPr>
            <a:r>
              <a:rPr lang="en-US" dirty="0"/>
              <a:t>Download and share all types of models. Sometimes models have a web interface for trying out a model.</a:t>
            </a:r>
          </a:p>
          <a:p>
            <a:r>
              <a:rPr lang="en-US" b="1" dirty="0"/>
              <a:t>CivitAI - </a:t>
            </a:r>
            <a:r>
              <a:rPr lang="en-US" dirty="0">
                <a:hlinkClick r:id="rId3"/>
              </a:rPr>
              <a:t>https://civitai.com/</a:t>
            </a:r>
            <a:endParaRPr lang="en-US" dirty="0"/>
          </a:p>
          <a:p>
            <a:pPr marL="342900" indent="-342900">
              <a:buFont typeface="Arial" panose="020B0604020202020204" pitchFamily="34" charset="0"/>
              <a:buChar char="•"/>
            </a:pPr>
            <a:r>
              <a:rPr lang="en-US" dirty="0"/>
              <a:t>Use this to download the main StableDiffusion checkpoints, as well as LoRAs and reference projects</a:t>
            </a:r>
          </a:p>
          <a:p>
            <a:r>
              <a:rPr lang="en-US" b="1" dirty="0"/>
              <a:t>ComfyUI </a:t>
            </a:r>
            <a:r>
              <a:rPr lang="en-US" dirty="0"/>
              <a:t>and third-party nodes</a:t>
            </a:r>
          </a:p>
          <a:p>
            <a:pPr marL="342900" indent="-342900">
              <a:buFont typeface="Arial" panose="020B0604020202020204" pitchFamily="34" charset="0"/>
              <a:buChar char="•"/>
            </a:pPr>
            <a:r>
              <a:rPr lang="en-US" dirty="0"/>
              <a:t>Most projects are shared via GitHub, and need to be discovered organically</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428C-8453-1F3C-C34C-0E66E1135991}"/>
              </a:ext>
            </a:extLst>
          </p:cNvPr>
          <p:cNvSpPr>
            <a:spLocks noGrp="1"/>
          </p:cNvSpPr>
          <p:nvPr>
            <p:ph type="title"/>
          </p:nvPr>
        </p:nvSpPr>
        <p:spPr>
          <a:xfrm>
            <a:off x="1008041" y="413227"/>
            <a:ext cx="9389288" cy="733308"/>
          </a:xfrm>
        </p:spPr>
        <p:txBody>
          <a:bodyPr/>
          <a:lstStyle/>
          <a:p>
            <a:r>
              <a:rPr lang="en-US" dirty="0"/>
              <a:t>The Project Structure</a:t>
            </a:r>
          </a:p>
        </p:txBody>
      </p:sp>
      <p:sp>
        <p:nvSpPr>
          <p:cNvPr id="3" name="Slide Number Placeholder 2">
            <a:extLst>
              <a:ext uri="{FF2B5EF4-FFF2-40B4-BE49-F238E27FC236}">
                <a16:creationId xmlns:a16="http://schemas.microsoft.com/office/drawing/2014/main" id="{376A8E79-5946-3DF1-D2E1-091A687A0E7E}"/>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6" name="Content Placeholder 5">
            <a:extLst>
              <a:ext uri="{FF2B5EF4-FFF2-40B4-BE49-F238E27FC236}">
                <a16:creationId xmlns:a16="http://schemas.microsoft.com/office/drawing/2014/main" id="{CE171970-E57F-36AA-34F4-E9BB0D983BED}"/>
              </a:ext>
            </a:extLst>
          </p:cNvPr>
          <p:cNvPicPr>
            <a:picLocks noGrp="1" noChangeAspect="1"/>
          </p:cNvPicPr>
          <p:nvPr>
            <p:ph sz="half" idx="14"/>
          </p:nvPr>
        </p:nvPicPr>
        <p:blipFill>
          <a:blip r:embed="rId2"/>
          <a:stretch>
            <a:fillRect/>
          </a:stretch>
        </p:blipFill>
        <p:spPr>
          <a:xfrm>
            <a:off x="230727" y="1500027"/>
            <a:ext cx="5321300" cy="5040741"/>
          </a:xfrm>
        </p:spPr>
      </p:pic>
      <p:pic>
        <p:nvPicPr>
          <p:cNvPr id="8" name="Picture 7">
            <a:extLst>
              <a:ext uri="{FF2B5EF4-FFF2-40B4-BE49-F238E27FC236}">
                <a16:creationId xmlns:a16="http://schemas.microsoft.com/office/drawing/2014/main" id="{0C1465B9-233D-B281-AF75-D5D54BBD7E70}"/>
              </a:ext>
            </a:extLst>
          </p:cNvPr>
          <p:cNvPicPr>
            <a:picLocks noChangeAspect="1"/>
          </p:cNvPicPr>
          <p:nvPr/>
        </p:nvPicPr>
        <p:blipFill>
          <a:blip r:embed="rId3"/>
          <a:stretch>
            <a:fillRect/>
          </a:stretch>
        </p:blipFill>
        <p:spPr>
          <a:xfrm>
            <a:off x="5702685" y="1500027"/>
            <a:ext cx="6398030" cy="5221448"/>
          </a:xfrm>
          <a:prstGeom prst="rect">
            <a:avLst/>
          </a:prstGeom>
        </p:spPr>
      </p:pic>
    </p:spTree>
    <p:extLst>
      <p:ext uri="{BB962C8B-B14F-4D97-AF65-F5344CB8AC3E}">
        <p14:creationId xmlns:p14="http://schemas.microsoft.com/office/powerpoint/2010/main" val="349181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015C4-14BE-618E-8CFD-44FD6E81E0D6}"/>
              </a:ext>
            </a:extLst>
          </p:cNvPr>
          <p:cNvSpPr>
            <a:spLocks noGrp="1"/>
          </p:cNvSpPr>
          <p:nvPr>
            <p:ph type="title"/>
          </p:nvPr>
        </p:nvSpPr>
        <p:spPr>
          <a:xfrm>
            <a:off x="547374" y="0"/>
            <a:ext cx="9389288" cy="442036"/>
          </a:xfrm>
        </p:spPr>
        <p:txBody>
          <a:bodyPr>
            <a:normAutofit fontScale="90000"/>
          </a:bodyPr>
          <a:lstStyle/>
          <a:p>
            <a:r>
              <a:rPr lang="en-US" dirty="0"/>
              <a:t>Gotchas - Installation</a:t>
            </a:r>
          </a:p>
        </p:txBody>
      </p:sp>
      <p:sp>
        <p:nvSpPr>
          <p:cNvPr id="3" name="Slide Number Placeholder 2">
            <a:extLst>
              <a:ext uri="{FF2B5EF4-FFF2-40B4-BE49-F238E27FC236}">
                <a16:creationId xmlns:a16="http://schemas.microsoft.com/office/drawing/2014/main" id="{3EA7D717-6BF3-1AD7-9B8D-CBC9ADB83F71}"/>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4" name="Content Placeholder 3">
            <a:extLst>
              <a:ext uri="{FF2B5EF4-FFF2-40B4-BE49-F238E27FC236}">
                <a16:creationId xmlns:a16="http://schemas.microsoft.com/office/drawing/2014/main" id="{466D5637-6B72-90D1-8437-91E657F8685B}"/>
              </a:ext>
            </a:extLst>
          </p:cNvPr>
          <p:cNvSpPr>
            <a:spLocks noGrp="1"/>
          </p:cNvSpPr>
          <p:nvPr>
            <p:ph sz="half" idx="14"/>
          </p:nvPr>
        </p:nvSpPr>
        <p:spPr>
          <a:xfrm>
            <a:off x="363464" y="442036"/>
            <a:ext cx="10968931" cy="6319023"/>
          </a:xfrm>
        </p:spPr>
        <p:txBody>
          <a:bodyPr>
            <a:noAutofit/>
          </a:bodyPr>
          <a:lstStyle/>
          <a:p>
            <a:pPr marL="285750" indent="-285750">
              <a:buFont typeface="Arial" panose="020B0604020202020204" pitchFamily="34" charset="0"/>
              <a:buChar char="•"/>
            </a:pPr>
            <a:r>
              <a:rPr lang="en-US" sz="2000" dirty="0"/>
              <a:t>Installation of the core dependencies of ComfyUI is VERY CHALLENGING - Expect to spend 2-3+ hours just on first-time installation and troubleshooting</a:t>
            </a:r>
          </a:p>
          <a:p>
            <a:pPr marL="285750" indent="-285750">
              <a:buFont typeface="Arial" panose="020B0604020202020204" pitchFamily="34" charset="0"/>
              <a:buChar char="•"/>
            </a:pPr>
            <a:r>
              <a:rPr lang="en-US" sz="2000" dirty="0"/>
              <a:t>Install CUDA Toolkit - </a:t>
            </a:r>
            <a:r>
              <a:rPr lang="en-US" sz="2000" dirty="0">
                <a:hlinkClick r:id="rId2"/>
              </a:rPr>
              <a:t>https://developer.nvidia.com/cuda-11-8-0-download-archive</a:t>
            </a:r>
            <a:endParaRPr lang="en-US" sz="2000" dirty="0"/>
          </a:p>
          <a:p>
            <a:pPr marL="742950" lvl="1" indent="-285750"/>
            <a:r>
              <a:rPr lang="en-US" sz="2000" dirty="0"/>
              <a:t>Refer to and install the dependencies from the better documented project - https://github.com/bmaltais/kohya_ss</a:t>
            </a:r>
          </a:p>
          <a:p>
            <a:pPr marL="285750" indent="-285750">
              <a:buFont typeface="Arial" panose="020B0604020202020204" pitchFamily="34" charset="0"/>
              <a:buChar char="•"/>
            </a:pPr>
            <a:r>
              <a:rPr lang="en-US" sz="2000" dirty="0"/>
              <a:t>Windows Manual Install of ComfyUI:</a:t>
            </a:r>
          </a:p>
          <a:p>
            <a:pPr marL="742950" lvl="1" indent="-285750"/>
            <a:r>
              <a:rPr lang="en-US" sz="2000" dirty="0"/>
              <a:t>git clone </a:t>
            </a:r>
            <a:r>
              <a:rPr lang="en-US" sz="2000" dirty="0">
                <a:hlinkClick r:id="rId3"/>
              </a:rPr>
              <a:t>https://github.com/comfyanonymous/ComfyUI</a:t>
            </a:r>
            <a:r>
              <a:rPr lang="en-US" sz="2000" dirty="0"/>
              <a:t>  </a:t>
            </a:r>
          </a:p>
          <a:p>
            <a:pPr marL="1200150" lvl="2" indent="-285750"/>
            <a:r>
              <a:rPr lang="en-US" sz="2000" dirty="0"/>
              <a:t>You must use git, because this is how you update ComfyUI, and nodes will break every 2 months or so unless you keep things updated</a:t>
            </a:r>
          </a:p>
          <a:p>
            <a:pPr marL="742950" lvl="1" indent="-285750"/>
            <a:r>
              <a:rPr lang="en-US" sz="2000" dirty="0"/>
              <a:t>Install Anaconda – </a:t>
            </a:r>
            <a:r>
              <a:rPr lang="en-US" sz="2000" dirty="0">
                <a:hlinkClick r:id="rId4"/>
              </a:rPr>
              <a:t>https://www.anaconda.com/download</a:t>
            </a:r>
            <a:r>
              <a:rPr lang="en-US" sz="2000" dirty="0"/>
              <a:t> -  Don’t even try to run this in your primary OS python – it’s too painful</a:t>
            </a:r>
          </a:p>
          <a:p>
            <a:pPr marL="742950" lvl="1" indent="-285750"/>
            <a:r>
              <a:rPr lang="en-US" sz="2000" dirty="0"/>
              <a:t>Create a Python venv in ComfyUI and activate it!</a:t>
            </a:r>
          </a:p>
          <a:p>
            <a:pPr marL="742950" lvl="1" indent="-285750"/>
            <a:r>
              <a:rPr lang="en-US" sz="2000" dirty="0"/>
              <a:t>Install NVIDIA dependencies (inside Anaconda)</a:t>
            </a:r>
          </a:p>
          <a:p>
            <a:pPr marL="1200150" lvl="2" indent="-285750"/>
            <a:r>
              <a:rPr lang="en-US" sz="2000" dirty="0"/>
              <a:t>Install PyTorch with CUDA enabled. Keep</a:t>
            </a:r>
            <a:br>
              <a:rPr lang="en-US" sz="2000" dirty="0"/>
            </a:br>
            <a:r>
              <a:rPr lang="en-US" sz="2000" dirty="0"/>
              <a:t>track of which version of CUDA you are using: </a:t>
            </a:r>
            <a:br>
              <a:rPr lang="en-US" sz="2000" dirty="0"/>
            </a:br>
            <a:r>
              <a:rPr lang="en-US" sz="2000" dirty="0">
                <a:hlinkClick r:id="rId5"/>
              </a:rPr>
              <a:t>https://pytorch.org/get-started/locally/</a:t>
            </a:r>
            <a:r>
              <a:rPr lang="en-US" sz="2000" dirty="0"/>
              <a:t> -</a:t>
            </a:r>
          </a:p>
          <a:p>
            <a:pPr marL="1657350" lvl="3" indent="-285750"/>
            <a:r>
              <a:rPr lang="en-US" sz="2000" dirty="0"/>
              <a:t>Our Demos All Use CUDA 11.8</a:t>
            </a:r>
          </a:p>
          <a:p>
            <a:pPr marL="742950" lvl="1" indent="-285750"/>
            <a:r>
              <a:rPr lang="en-US" sz="2000" dirty="0"/>
              <a:t>Run: pip install –r requirements.txt</a:t>
            </a:r>
          </a:p>
        </p:txBody>
      </p:sp>
      <p:pic>
        <p:nvPicPr>
          <p:cNvPr id="6" name="Picture 5">
            <a:extLst>
              <a:ext uri="{FF2B5EF4-FFF2-40B4-BE49-F238E27FC236}">
                <a16:creationId xmlns:a16="http://schemas.microsoft.com/office/drawing/2014/main" id="{6FD14517-9ECD-E7A6-2B9B-CFAE67D3820E}"/>
              </a:ext>
            </a:extLst>
          </p:cNvPr>
          <p:cNvPicPr>
            <a:picLocks noChangeAspect="1"/>
          </p:cNvPicPr>
          <p:nvPr/>
        </p:nvPicPr>
        <p:blipFill>
          <a:blip r:embed="rId6"/>
          <a:stretch>
            <a:fillRect/>
          </a:stretch>
        </p:blipFill>
        <p:spPr>
          <a:xfrm>
            <a:off x="6374370" y="4535698"/>
            <a:ext cx="5966313" cy="2322302"/>
          </a:xfrm>
          <a:prstGeom prst="rect">
            <a:avLst/>
          </a:prstGeom>
        </p:spPr>
      </p:pic>
    </p:spTree>
    <p:extLst>
      <p:ext uri="{BB962C8B-B14F-4D97-AF65-F5344CB8AC3E}">
        <p14:creationId xmlns:p14="http://schemas.microsoft.com/office/powerpoint/2010/main" val="1561421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066B4-3E98-24F3-16F2-7BADE959BDF8}"/>
              </a:ext>
            </a:extLst>
          </p:cNvPr>
          <p:cNvSpPr>
            <a:spLocks noGrp="1"/>
          </p:cNvSpPr>
          <p:nvPr>
            <p:ph type="title"/>
          </p:nvPr>
        </p:nvSpPr>
        <p:spPr/>
        <p:txBody>
          <a:bodyPr/>
          <a:lstStyle/>
          <a:p>
            <a:r>
              <a:rPr lang="en-US" dirty="0"/>
              <a:t>Gotchas - Performance</a:t>
            </a:r>
          </a:p>
        </p:txBody>
      </p:sp>
      <p:sp>
        <p:nvSpPr>
          <p:cNvPr id="3" name="Slide Number Placeholder 2">
            <a:extLst>
              <a:ext uri="{FF2B5EF4-FFF2-40B4-BE49-F238E27FC236}">
                <a16:creationId xmlns:a16="http://schemas.microsoft.com/office/drawing/2014/main" id="{D4C5BBF8-2F3E-BE9D-0CA5-0EB615E2999D}"/>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4" name="Content Placeholder 3">
            <a:extLst>
              <a:ext uri="{FF2B5EF4-FFF2-40B4-BE49-F238E27FC236}">
                <a16:creationId xmlns:a16="http://schemas.microsoft.com/office/drawing/2014/main" id="{32B455FE-BC71-0A85-200B-3EBFA17DC434}"/>
              </a:ext>
            </a:extLst>
          </p:cNvPr>
          <p:cNvSpPr>
            <a:spLocks noGrp="1"/>
          </p:cNvSpPr>
          <p:nvPr>
            <p:ph sz="half" idx="14"/>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kern="100" dirty="0">
                <a:latin typeface="Aptos"/>
                <a:ea typeface="Aptos"/>
                <a:cs typeface="Times New Roman" panose="02020603050405020304" pitchFamily="18" charset="0"/>
              </a:rPr>
              <a:t>You NEED a modern GPU to run these models. Your GPU needs at least 8GBs of memory! More is more better – many models can’t even be opened unless you have 16-32GBs, some need 64GB (these usually are not the popular models). </a:t>
            </a:r>
            <a:r>
              <a:rPr lang="en-US" b="1" kern="100" dirty="0">
                <a:latin typeface="Aptos"/>
                <a:ea typeface="Aptos"/>
                <a:cs typeface="Times New Roman" panose="02020603050405020304" pitchFamily="18" charset="0"/>
              </a:rPr>
              <a:t>GPU memory is one of the largest bottlenecks</a:t>
            </a:r>
            <a:r>
              <a:rPr lang="en-US" kern="100" dirty="0">
                <a:latin typeface="Aptos"/>
                <a:ea typeface="Aptos"/>
                <a:cs typeface="Times New Roman" panose="02020603050405020304" pitchFamily="18" charset="0"/>
              </a:rPr>
              <a:t>, if it’s too small you can’t even open the model.</a:t>
            </a:r>
            <a:endParaRPr lang="en-US" sz="1800" kern="100" dirty="0">
              <a:effectLst/>
              <a:latin typeface="Aptos"/>
              <a:ea typeface="Aptos"/>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Aptos"/>
                <a:ea typeface="Aptos"/>
                <a:cs typeface="Times New Roman" panose="02020603050405020304" pitchFamily="18" charset="0"/>
              </a:rPr>
              <a:t>You need CUDA on an NVIDIA processor. Supposedly AMD graphics cards may work (Linux Only) but I can’t confirm that. </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Aptos"/>
                <a:ea typeface="Aptos"/>
                <a:cs typeface="Times New Roman" panose="02020603050405020304" pitchFamily="18" charset="0"/>
              </a:rPr>
              <a:t>Set your graphics, power and CPU performance to MAX. </a:t>
            </a:r>
            <a:r>
              <a:rPr lang="en-US" kern="100" dirty="0">
                <a:latin typeface="Aptos"/>
                <a:ea typeface="Aptos"/>
                <a:cs typeface="Times New Roman" panose="02020603050405020304" pitchFamily="18" charset="0"/>
              </a:rPr>
              <a:t>Even with this my system (Windows 11) won’t even run pipelines full speed unless I’m plugged in (no battery power</a:t>
            </a:r>
            <a:r>
              <a:rPr lang="en-US" sz="1800" kern="100" dirty="0">
                <a:effectLst/>
                <a:latin typeface="Aptos"/>
                <a:ea typeface="Aptos"/>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kern="100" dirty="0">
                <a:latin typeface="Aptos"/>
                <a:ea typeface="Aptos"/>
                <a:cs typeface="Times New Roman" panose="02020603050405020304" pitchFamily="18" charset="0"/>
              </a:rPr>
              <a:t>Pick and be aware of which CUDA version you use. Research all projects you plan to use because they may require a specific version of the CUDA toolkit – and you can’t run more than one version of this at once. Our demos use CUDA Toolkit 11.8</a:t>
            </a:r>
            <a:endParaRPr lang="en-US" sz="1800" kern="100" dirty="0">
              <a:effectLst/>
              <a:latin typeface="Aptos"/>
              <a:ea typeface="Aptos"/>
              <a:cs typeface="Times New Roman" panose="02020603050405020304" pitchFamily="18" charset="0"/>
            </a:endParaRPr>
          </a:p>
          <a:p>
            <a:endParaRPr lang="en-US" dirty="0"/>
          </a:p>
        </p:txBody>
      </p:sp>
    </p:spTree>
    <p:extLst>
      <p:ext uri="{BB962C8B-B14F-4D97-AF65-F5344CB8AC3E}">
        <p14:creationId xmlns:p14="http://schemas.microsoft.com/office/powerpoint/2010/main" val="1066644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5E50-C6F6-D655-4310-6568BF6906AC}"/>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7D971E7A-7116-5001-E6A6-D68FF6A5D3C4}"/>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4" name="Content Placeholder 3">
            <a:extLst>
              <a:ext uri="{FF2B5EF4-FFF2-40B4-BE49-F238E27FC236}">
                <a16:creationId xmlns:a16="http://schemas.microsoft.com/office/drawing/2014/main" id="{8F1BA6BD-8F20-5F5C-3420-5717FF5E18FF}"/>
              </a:ext>
            </a:extLst>
          </p:cNvPr>
          <p:cNvSpPr>
            <a:spLocks noGrp="1"/>
          </p:cNvSpPr>
          <p:nvPr>
            <p:ph sz="half" idx="14"/>
          </p:nvPr>
        </p:nvSpPr>
        <p:spPr/>
        <p:txBody>
          <a:bodyPr/>
          <a:lstStyle/>
          <a:p>
            <a:endParaRPr lang="en-US" dirty="0"/>
          </a:p>
        </p:txBody>
      </p:sp>
      <p:pic>
        <p:nvPicPr>
          <p:cNvPr id="6" name="Picture 5">
            <a:extLst>
              <a:ext uri="{FF2B5EF4-FFF2-40B4-BE49-F238E27FC236}">
                <a16:creationId xmlns:a16="http://schemas.microsoft.com/office/drawing/2014/main" id="{CDDC26E8-3833-C865-CE9C-8048937F43CC}"/>
              </a:ext>
            </a:extLst>
          </p:cNvPr>
          <p:cNvPicPr>
            <a:picLocks noChangeAspect="1"/>
          </p:cNvPicPr>
          <p:nvPr/>
        </p:nvPicPr>
        <p:blipFill>
          <a:blip r:embed="rId2"/>
          <a:stretch>
            <a:fillRect/>
          </a:stretch>
        </p:blipFill>
        <p:spPr>
          <a:xfrm>
            <a:off x="363255" y="696913"/>
            <a:ext cx="10809249" cy="5464173"/>
          </a:xfrm>
          <a:prstGeom prst="rect">
            <a:avLst/>
          </a:prstGeom>
        </p:spPr>
      </p:pic>
    </p:spTree>
    <p:extLst>
      <p:ext uri="{BB962C8B-B14F-4D97-AF65-F5344CB8AC3E}">
        <p14:creationId xmlns:p14="http://schemas.microsoft.com/office/powerpoint/2010/main" val="288068524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1950151-0FE0-482F-ADBD-EE52BFC46C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D375C2-2973-4C8B-9800-5B5271D300BD}">
  <ds:schemaRefs>
    <ds:schemaRef ds:uri="http://schemas.microsoft.com/sharepoint/v3/contenttype/forms"/>
  </ds:schemaRefs>
</ds:datastoreItem>
</file>

<file path=customXml/itemProps3.xml><?xml version="1.0" encoding="utf-8"?>
<ds:datastoreItem xmlns:ds="http://schemas.openxmlformats.org/officeDocument/2006/customXml" ds:itemID="{559B7A9F-83D5-4264-91C0-B309A9EDBFB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382</TotalTime>
  <Words>1877</Words>
  <Application>Microsoft Office PowerPoint</Application>
  <PresentationFormat>Widescreen</PresentationFormat>
  <Paragraphs>138</Paragraphs>
  <Slides>23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Avenir Next LT Pro</vt:lpstr>
      <vt:lpstr>Calibri</vt:lpstr>
      <vt:lpstr>Symbol</vt:lpstr>
      <vt:lpstr>Custom</vt:lpstr>
      <vt:lpstr>Comfy UI - Node Place Like Home Crafting AI Art with Comfy UI   </vt:lpstr>
      <vt:lpstr>Launching Comfy UI  1. Open Anaconda and cd to project 2. Launch python venv 3. python main.py  See:  https://github.com/MoCoMakers/Comfy-UI-workflows </vt:lpstr>
      <vt:lpstr>Foundational Concepts</vt:lpstr>
      <vt:lpstr>Informal Definitions (see literature for full definition)</vt:lpstr>
      <vt:lpstr>Ecosystem Players</vt:lpstr>
      <vt:lpstr>The Project Structure</vt:lpstr>
      <vt:lpstr>Gotchas - Installation</vt:lpstr>
      <vt:lpstr>Gotchas - Performance</vt:lpstr>
      <vt:lpstr>PowerPoint Presentation</vt:lpstr>
      <vt:lpstr>Gotchas Maintenance</vt:lpstr>
      <vt:lpstr>You Need ComfyUI-Manger for Sanity</vt:lpstr>
      <vt:lpstr>The “Manger” button becomes available with ComfyUI-Manager</vt:lpstr>
      <vt:lpstr>Troubleshooting a Missing VAE</vt:lpstr>
      <vt:lpstr>Demo Sequence</vt:lpstr>
      <vt:lpstr>Training a LoRA</vt:lpstr>
      <vt:lpstr>Create your dataset folder</vt:lpstr>
      <vt:lpstr>Training a LoRA</vt:lpstr>
      <vt:lpstr>PowerPoint Presentation</vt:lpstr>
      <vt:lpstr>First time runs download background models to a system cache.</vt:lpstr>
      <vt:lpstr>Installing Konah_SS for Training LoRA’s</vt:lpstr>
      <vt:lpstr>Various Notes</vt:lpstr>
      <vt:lpstr>Go forth and be creative!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Matt Zam</cp:lastModifiedBy>
  <cp:revision>37</cp:revision>
  <dcterms:created xsi:type="dcterms:W3CDTF">2024-03-26T16:29:15Z</dcterms:created>
  <dcterms:modified xsi:type="dcterms:W3CDTF">2024-03-27T16:00:08Z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